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007578135" r:id="rId3"/>
    <p:sldId id="280" r:id="rId4"/>
    <p:sldId id="257" r:id="rId5"/>
    <p:sldId id="258" r:id="rId6"/>
    <p:sldId id="2007578108" r:id="rId7"/>
    <p:sldId id="2007578117" r:id="rId8"/>
    <p:sldId id="2007578125" r:id="rId9"/>
    <p:sldId id="2007578128" r:id="rId10"/>
    <p:sldId id="2007578127" r:id="rId11"/>
    <p:sldId id="2007578132" r:id="rId12"/>
    <p:sldId id="2007578129" r:id="rId13"/>
    <p:sldId id="2007578130" r:id="rId14"/>
    <p:sldId id="2007578131" r:id="rId15"/>
    <p:sldId id="2007578133" r:id="rId16"/>
    <p:sldId id="2007578134" r:id="rId17"/>
    <p:sldId id="2007578124" r:id="rId18"/>
    <p:sldId id="2007578107" r:id="rId19"/>
    <p:sldId id="2007578109" r:id="rId20"/>
    <p:sldId id="2007578110" r:id="rId21"/>
    <p:sldId id="2007578111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8"/>
    <p:restoredTop sz="94708"/>
  </p:normalViewPr>
  <p:slideViewPr>
    <p:cSldViewPr snapToGrid="0" snapToObjects="1">
      <p:cViewPr varScale="1">
        <p:scale>
          <a:sx n="108" d="100"/>
          <a:sy n="108" d="100"/>
        </p:scale>
        <p:origin x="-104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94674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下载更多精品PPT模板  http://so.ooopic.com/sousuo/15770370/</a:t>
            </a:r>
          </a:p>
        </p:txBody>
      </p:sp>
    </p:spTree>
    <p:extLst>
      <p:ext uri="{BB962C8B-B14F-4D97-AF65-F5344CB8AC3E}">
        <p14:creationId xmlns:p14="http://schemas.microsoft.com/office/powerpoint/2010/main" val="167366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t_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art_n" descr="part_n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rt_n_image" descr="part_n_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2017微盟Logo透明底蓝标.png" descr="2017微盟Logo透明底蓝标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937" y="259081"/>
            <a:ext cx="1731727" cy="42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wave sounds" descr="wave sounds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2017微盟Logo透明底蓝标.png" descr="2017微盟Logo透明底蓝标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937" y="259081"/>
            <a:ext cx="1731727" cy="4216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_bg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11" descr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wave sounds" descr="wave sounds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2017微盟Logo透明底蓝标.png" descr="2017微盟Logo透明底蓝标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937" y="259081"/>
            <a:ext cx="1731727" cy="421638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_bg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wave sounds" descr="wave sounds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2017微盟Logo透明底蓝标.png" descr="2017微盟Logo透明底蓝标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937" y="259081"/>
            <a:ext cx="1731727" cy="421638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_b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wave sounds" descr="wave sounds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2017微盟Logo透明底蓝标.png" descr="2017微盟Logo透明底蓝标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937" y="259081"/>
            <a:ext cx="1731727" cy="421638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_bg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wave sounds" descr="wave sounds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2017微盟Logo透明底蓝标.png" descr="2017微盟Logo透明底蓝标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937" y="259081"/>
            <a:ext cx="1731727" cy="42163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88889" cy="381138"/>
          </a:xfrm>
          <a:prstGeom prst="rect">
            <a:avLst/>
          </a:prstGeom>
        </p:spPr>
        <p:txBody>
          <a:bodyPr lIns="60957" tIns="60957" rIns="60957" bIns="60957" anchor="t"/>
          <a:lstStyle>
            <a:lvl1pPr algn="l">
              <a:defRPr sz="18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ideo" Target="../media/media1.mp4"/><Relationship Id="rId5" Type="http://schemas.openxmlformats.org/officeDocument/2006/relationships/slideLayout" Target="../slideLayouts/slideLayout5.xml"/><Relationship Id="rId10" Type="http://schemas.microsoft.com/office/2007/relationships/media" Target="../media/media1.mp4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me" descr="home"/>
          <p:cNvPicPr>
            <a:picLocks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home_image" descr="home_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2017微盟Logo透明底蓝标.png" descr="2017微盟Logo透明底蓝标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8937" y="259081"/>
            <a:ext cx="1731727" cy="42163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60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文本框 1"/>
          <p:cNvSpPr txBox="1"/>
          <p:nvPr/>
        </p:nvSpPr>
        <p:spPr>
          <a:xfrm>
            <a:off x="5178083" y="2412579"/>
            <a:ext cx="7015701" cy="82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50000"/>
              </a:lnSpc>
              <a:defRPr sz="8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3600" dirty="0"/>
              <a:t>从自建到云数据库，</a:t>
            </a:r>
            <a:r>
              <a:rPr lang="en-US" altLang="zh-CN" sz="3600" dirty="0"/>
              <a:t>DBA</a:t>
            </a:r>
            <a:r>
              <a:rPr lang="zh-CN" altLang="en-US" sz="3600" dirty="0"/>
              <a:t>运维之</a:t>
            </a:r>
            <a:r>
              <a:rPr lang="zh-CN" altLang="en-US" sz="3600" dirty="0" smtClean="0"/>
              <a:t>路</a:t>
            </a:r>
            <a:endParaRPr sz="3600" dirty="0"/>
          </a:p>
        </p:txBody>
      </p:sp>
      <p:sp>
        <p:nvSpPr>
          <p:cNvPr id="132" name="文本框 2"/>
          <p:cNvSpPr txBox="1"/>
          <p:nvPr/>
        </p:nvSpPr>
        <p:spPr>
          <a:xfrm>
            <a:off x="8057227" y="3365399"/>
            <a:ext cx="1759454" cy="628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32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dirty="0"/>
              <a:t>WEIMOB</a:t>
            </a:r>
          </a:p>
        </p:txBody>
      </p:sp>
      <p:sp>
        <p:nvSpPr>
          <p:cNvPr id="133" name="任意多边形: 形状 11"/>
          <p:cNvSpPr/>
          <p:nvPr/>
        </p:nvSpPr>
        <p:spPr>
          <a:xfrm>
            <a:off x="3396342" y="2535463"/>
            <a:ext cx="7953829" cy="2007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396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00B0F0"/>
            </a:solidFill>
            <a:miter/>
            <a:headEnd type="oval"/>
            <a:tailEnd type="oval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椭圆 13"/>
          <p:cNvSpPr/>
          <p:nvPr/>
        </p:nvSpPr>
        <p:spPr>
          <a:xfrm>
            <a:off x="3213075" y="2349005"/>
            <a:ext cx="363055" cy="363053"/>
          </a:xfrm>
          <a:prstGeom prst="ellipse">
            <a:avLst/>
          </a:prstGeom>
          <a:ln w="1905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8" name="组合 14"/>
          <p:cNvGrpSpPr/>
          <p:nvPr/>
        </p:nvGrpSpPr>
        <p:grpSpPr>
          <a:xfrm>
            <a:off x="3082678" y="2241487"/>
            <a:ext cx="691615" cy="657646"/>
            <a:chOff x="0" y="0"/>
            <a:chExt cx="691614" cy="657644"/>
          </a:xfrm>
        </p:grpSpPr>
        <p:sp>
          <p:nvSpPr>
            <p:cNvPr id="135" name="空心弧 15"/>
            <p:cNvSpPr/>
            <p:nvPr/>
          </p:nvSpPr>
          <p:spPr>
            <a:xfrm>
              <a:off x="53177" y="0"/>
              <a:ext cx="381955" cy="18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751" extrusionOk="0">
                  <a:moveTo>
                    <a:pt x="0" y="15669"/>
                  </a:moveTo>
                  <a:lnTo>
                    <a:pt x="0" y="15669"/>
                  </a:lnTo>
                  <a:cubicBezTo>
                    <a:pt x="3960" y="1913"/>
                    <a:pt x="13557" y="-3849"/>
                    <a:pt x="21600" y="2701"/>
                  </a:cubicBezTo>
                  <a:lnTo>
                    <a:pt x="20446" y="6930"/>
                  </a:lnTo>
                  <a:lnTo>
                    <a:pt x="20446" y="6930"/>
                  </a:lnTo>
                  <a:cubicBezTo>
                    <a:pt x="13735" y="1464"/>
                    <a:pt x="5726" y="6272"/>
                    <a:pt x="2423" y="17751"/>
                  </a:cubicBez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6" name="空心弧 16"/>
            <p:cNvSpPr/>
            <p:nvPr/>
          </p:nvSpPr>
          <p:spPr>
            <a:xfrm rot="14400000">
              <a:off x="-16828" y="356008"/>
              <a:ext cx="381955" cy="18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751" extrusionOk="0">
                  <a:moveTo>
                    <a:pt x="0" y="15669"/>
                  </a:moveTo>
                  <a:lnTo>
                    <a:pt x="0" y="15669"/>
                  </a:lnTo>
                  <a:cubicBezTo>
                    <a:pt x="3960" y="1913"/>
                    <a:pt x="13557" y="-3849"/>
                    <a:pt x="21600" y="2701"/>
                  </a:cubicBezTo>
                  <a:lnTo>
                    <a:pt x="20446" y="6930"/>
                  </a:lnTo>
                  <a:lnTo>
                    <a:pt x="20446" y="6930"/>
                  </a:lnTo>
                  <a:cubicBezTo>
                    <a:pt x="13735" y="1464"/>
                    <a:pt x="5726" y="6272"/>
                    <a:pt x="2423" y="17751"/>
                  </a:cubicBez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7" name="空心弧 17"/>
            <p:cNvSpPr/>
            <p:nvPr/>
          </p:nvSpPr>
          <p:spPr>
            <a:xfrm rot="7200000">
              <a:off x="326487" y="238630"/>
              <a:ext cx="381955" cy="18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751" extrusionOk="0">
                  <a:moveTo>
                    <a:pt x="0" y="15669"/>
                  </a:moveTo>
                  <a:lnTo>
                    <a:pt x="0" y="15669"/>
                  </a:lnTo>
                  <a:cubicBezTo>
                    <a:pt x="3960" y="1913"/>
                    <a:pt x="13557" y="-3849"/>
                    <a:pt x="21600" y="2701"/>
                  </a:cubicBezTo>
                  <a:lnTo>
                    <a:pt x="20446" y="6930"/>
                  </a:lnTo>
                  <a:lnTo>
                    <a:pt x="20446" y="6930"/>
                  </a:lnTo>
                  <a:cubicBezTo>
                    <a:pt x="13735" y="1464"/>
                    <a:pt x="5726" y="6272"/>
                    <a:pt x="2423" y="17751"/>
                  </a:cubicBez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139" name="文本框 3"/>
          <p:cNvSpPr txBox="1"/>
          <p:nvPr/>
        </p:nvSpPr>
        <p:spPr>
          <a:xfrm>
            <a:off x="8674099" y="4673600"/>
            <a:ext cx="271663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>
                <a:solidFill>
                  <a:srgbClr val="68F9F6"/>
                </a:solidFill>
              </a:defRPr>
            </a:lvl1pPr>
          </a:lstStyle>
          <a:p>
            <a:r>
              <a:t>PRESENTS BY WEIMOB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94"/>
          <p:cNvSpPr txBox="1"/>
          <p:nvPr/>
        </p:nvSpPr>
        <p:spPr>
          <a:xfrm>
            <a:off x="4036472" y="313799"/>
            <a:ext cx="4119074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bg1"/>
                </a:solidFill>
              </a:rPr>
              <a:t>自</a:t>
            </a:r>
            <a:r>
              <a:rPr kumimoji="1" lang="zh-CN" altLang="en-US" sz="3600" dirty="0">
                <a:solidFill>
                  <a:schemeClr val="bg1"/>
                </a:solidFill>
              </a:rPr>
              <a:t>建数据库</a:t>
            </a:r>
            <a:r>
              <a:rPr kumimoji="1" lang="en-US" altLang="zh-CN" sz="3600" dirty="0">
                <a:solidFill>
                  <a:schemeClr val="bg1"/>
                </a:solidFill>
              </a:rPr>
              <a:t>----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其他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流程图: 手动操作 26">
            <a:extLst>
              <a:ext uri="{FF2B5EF4-FFF2-40B4-BE49-F238E27FC236}">
                <a16:creationId xmlns="" xmlns:a16="http://schemas.microsoft.com/office/drawing/2014/main" id="{94FAB920-93CD-4A50-91EC-656286165D6C}"/>
              </a:ext>
            </a:extLst>
          </p:cNvPr>
          <p:cNvSpPr/>
          <p:nvPr/>
        </p:nvSpPr>
        <p:spPr>
          <a:xfrm>
            <a:off x="-1" y="233203"/>
            <a:ext cx="6779817" cy="6624798"/>
          </a:xfrm>
          <a:prstGeom prst="flowChartManualOperation">
            <a:avLst/>
          </a:prstGeom>
          <a:solidFill>
            <a:srgbClr val="009DD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126B889-C0B6-461F-9B0B-D49B0E00A2A7}"/>
              </a:ext>
            </a:extLst>
          </p:cNvPr>
          <p:cNvSpPr/>
          <p:nvPr/>
        </p:nvSpPr>
        <p:spPr>
          <a:xfrm>
            <a:off x="7803490" y="3090735"/>
            <a:ext cx="36131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基础运</a:t>
            </a:r>
            <a:r>
              <a:rPr kumimoji="1" lang="zh-CN" altLang="en-US" sz="16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维，</a:t>
            </a:r>
            <a:r>
              <a:rPr kumimoji="1"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繁琐枯燥</a:t>
            </a:r>
            <a:endParaRPr kumimoji="1" lang="en-US" altLang="zh-CN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KPI </a:t>
            </a:r>
            <a:r>
              <a:rPr kumimoji="1" lang="zh-CN" altLang="en-US" sz="16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kumimoji="1" lang="en-US" altLang="zh-CN" sz="16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KPI </a:t>
            </a:r>
            <a:r>
              <a:rPr kumimoji="1" lang="zh-CN" altLang="en-US" sz="16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kumimoji="1" lang="en-US" altLang="zh-CN" sz="16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KPI </a:t>
            </a:r>
            <a:r>
              <a:rPr kumimoji="1" lang="zh-CN" altLang="en-US" sz="16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！ </a:t>
            </a:r>
            <a:endParaRPr kumimoji="1"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hangingPunct="1">
              <a:buFont typeface="Arial" panose="020B0604020202020204" pitchFamily="34" charset="0"/>
              <a:buChar char="•"/>
              <a:defRPr/>
            </a:pP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elvetic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zh-CN" altLang="en-US" sz="16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安全性</a:t>
            </a:r>
          </a:p>
          <a:p>
            <a:pPr marL="285750" indent="-285750" hangingPunct="1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6">
            <a:extLst>
              <a:ext uri="{FF2B5EF4-FFF2-40B4-BE49-F238E27FC236}">
                <a16:creationId xmlns="" xmlns:a16="http://schemas.microsoft.com/office/drawing/2014/main" id="{1A0E22C3-051B-4C57-A271-DAF0F476A913}"/>
              </a:ext>
            </a:extLst>
          </p:cNvPr>
          <p:cNvSpPr/>
          <p:nvPr/>
        </p:nvSpPr>
        <p:spPr>
          <a:xfrm>
            <a:off x="1001942" y="1518173"/>
            <a:ext cx="10781086" cy="480355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5">
                <a:alpha val="97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zh-CN" altLang="en-US" sz="2133">
              <a:solidFill>
                <a:srgbClr val="FFFFFF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927CBC48-418E-4B4C-BFD4-0D0AEE2ECE34}"/>
              </a:ext>
            </a:extLst>
          </p:cNvPr>
          <p:cNvSpPr/>
          <p:nvPr/>
        </p:nvSpPr>
        <p:spPr>
          <a:xfrm>
            <a:off x="334850" y="3198732"/>
            <a:ext cx="1266929" cy="12669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867">
              <a:solidFill>
                <a:srgbClr val="FFFFF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68500" y="2024630"/>
            <a:ext cx="5180392" cy="4026744"/>
            <a:chOff x="1603101" y="2165779"/>
            <a:chExt cx="5180392" cy="4026744"/>
          </a:xfrm>
        </p:grpSpPr>
        <p:sp>
          <p:nvSpPr>
            <p:cNvPr id="7" name="server_30454">
              <a:extLst>
                <a:ext uri="{FF2B5EF4-FFF2-40B4-BE49-F238E27FC236}">
                  <a16:creationId xmlns="" xmlns:a16="http://schemas.microsoft.com/office/drawing/2014/main" id="{5166C94D-63AC-49C4-AB7F-CB64DC21F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3912" y="4174274"/>
              <a:ext cx="609685" cy="582777"/>
            </a:xfrm>
            <a:custGeom>
              <a:avLst/>
              <a:gdLst>
                <a:gd name="connsiteX0" fmla="*/ 0 w 604393"/>
                <a:gd name="connsiteY0" fmla="*/ 491982 h 577719"/>
                <a:gd name="connsiteX1" fmla="*/ 107471 w 604393"/>
                <a:gd name="connsiteY1" fmla="*/ 534851 h 577719"/>
                <a:gd name="connsiteX2" fmla="*/ 214942 w 604393"/>
                <a:gd name="connsiteY2" fmla="*/ 491982 h 577719"/>
                <a:gd name="connsiteX3" fmla="*/ 214942 w 604393"/>
                <a:gd name="connsiteY3" fmla="*/ 534851 h 577719"/>
                <a:gd name="connsiteX4" fmla="*/ 107471 w 604393"/>
                <a:gd name="connsiteY4" fmla="*/ 577719 h 577719"/>
                <a:gd name="connsiteX5" fmla="*/ 0 w 604393"/>
                <a:gd name="connsiteY5" fmla="*/ 534851 h 577719"/>
                <a:gd name="connsiteX6" fmla="*/ 0 w 604393"/>
                <a:gd name="connsiteY6" fmla="*/ 427556 h 577719"/>
                <a:gd name="connsiteX7" fmla="*/ 107471 w 604393"/>
                <a:gd name="connsiteY7" fmla="*/ 470425 h 577719"/>
                <a:gd name="connsiteX8" fmla="*/ 214942 w 604393"/>
                <a:gd name="connsiteY8" fmla="*/ 427556 h 577719"/>
                <a:gd name="connsiteX9" fmla="*/ 214942 w 604393"/>
                <a:gd name="connsiteY9" fmla="*/ 470425 h 577719"/>
                <a:gd name="connsiteX10" fmla="*/ 107471 w 604393"/>
                <a:gd name="connsiteY10" fmla="*/ 513293 h 577719"/>
                <a:gd name="connsiteX11" fmla="*/ 0 w 604393"/>
                <a:gd name="connsiteY11" fmla="*/ 470425 h 577719"/>
                <a:gd name="connsiteX12" fmla="*/ 107471 w 604393"/>
                <a:gd name="connsiteY12" fmla="*/ 331151 h 577719"/>
                <a:gd name="connsiteX13" fmla="*/ 10663 w 604393"/>
                <a:gd name="connsiteY13" fmla="*/ 363083 h 577719"/>
                <a:gd name="connsiteX14" fmla="*/ 107471 w 604393"/>
                <a:gd name="connsiteY14" fmla="*/ 395296 h 577719"/>
                <a:gd name="connsiteX15" fmla="*/ 203999 w 604393"/>
                <a:gd name="connsiteY15" fmla="*/ 363083 h 577719"/>
                <a:gd name="connsiteX16" fmla="*/ 107471 w 604393"/>
                <a:gd name="connsiteY16" fmla="*/ 331151 h 577719"/>
                <a:gd name="connsiteX17" fmla="*/ 558372 w 604393"/>
                <a:gd name="connsiteY17" fmla="*/ 325019 h 577719"/>
                <a:gd name="connsiteX18" fmla="*/ 540974 w 604393"/>
                <a:gd name="connsiteY18" fmla="*/ 342390 h 577719"/>
                <a:gd name="connsiteX19" fmla="*/ 558372 w 604393"/>
                <a:gd name="connsiteY19" fmla="*/ 359482 h 577719"/>
                <a:gd name="connsiteX20" fmla="*/ 575770 w 604393"/>
                <a:gd name="connsiteY20" fmla="*/ 342390 h 577719"/>
                <a:gd name="connsiteX21" fmla="*/ 558372 w 604393"/>
                <a:gd name="connsiteY21" fmla="*/ 325019 h 577719"/>
                <a:gd name="connsiteX22" fmla="*/ 107471 w 604393"/>
                <a:gd name="connsiteY22" fmla="*/ 320226 h 577719"/>
                <a:gd name="connsiteX23" fmla="*/ 214942 w 604393"/>
                <a:gd name="connsiteY23" fmla="*/ 363083 h 577719"/>
                <a:gd name="connsiteX24" fmla="*/ 214942 w 604393"/>
                <a:gd name="connsiteY24" fmla="*/ 405941 h 577719"/>
                <a:gd name="connsiteX25" fmla="*/ 107471 w 604393"/>
                <a:gd name="connsiteY25" fmla="*/ 449078 h 577719"/>
                <a:gd name="connsiteX26" fmla="*/ 0 w 604393"/>
                <a:gd name="connsiteY26" fmla="*/ 405941 h 577719"/>
                <a:gd name="connsiteX27" fmla="*/ 0 w 604393"/>
                <a:gd name="connsiteY27" fmla="*/ 363083 h 577719"/>
                <a:gd name="connsiteX28" fmla="*/ 107471 w 604393"/>
                <a:gd name="connsiteY28" fmla="*/ 320226 h 577719"/>
                <a:gd name="connsiteX29" fmla="*/ 327706 w 604393"/>
                <a:gd name="connsiteY29" fmla="*/ 0 h 577719"/>
                <a:gd name="connsiteX30" fmla="*/ 604393 w 604393"/>
                <a:gd name="connsiteY30" fmla="*/ 55477 h 577719"/>
                <a:gd name="connsiteX31" fmla="*/ 604393 w 604393"/>
                <a:gd name="connsiteY31" fmla="*/ 553092 h 577719"/>
                <a:gd name="connsiteX32" fmla="*/ 327706 w 604393"/>
                <a:gd name="connsiteY32" fmla="*/ 553092 h 577719"/>
                <a:gd name="connsiteX33" fmla="*/ 327706 w 604393"/>
                <a:gd name="connsiteY33" fmla="*/ 265619 h 577719"/>
                <a:gd name="connsiteX34" fmla="*/ 572684 w 604393"/>
                <a:gd name="connsiteY34" fmla="*/ 294198 h 577719"/>
                <a:gd name="connsiteX35" fmla="*/ 575209 w 604393"/>
                <a:gd name="connsiteY35" fmla="*/ 294478 h 577719"/>
                <a:gd name="connsiteX36" fmla="*/ 595694 w 604393"/>
                <a:gd name="connsiteY36" fmla="*/ 275985 h 577719"/>
                <a:gd name="connsiteX37" fmla="*/ 577454 w 604393"/>
                <a:gd name="connsiteY37" fmla="*/ 253010 h 577719"/>
                <a:gd name="connsiteX38" fmla="*/ 329951 w 604393"/>
                <a:gd name="connsiteY38" fmla="*/ 224151 h 577719"/>
                <a:gd name="connsiteX39" fmla="*/ 327706 w 604393"/>
                <a:gd name="connsiteY39" fmla="*/ 224151 h 577719"/>
                <a:gd name="connsiteX40" fmla="*/ 327706 w 604393"/>
                <a:gd name="connsiteY40" fmla="*/ 203417 h 577719"/>
                <a:gd name="connsiteX41" fmla="*/ 572122 w 604393"/>
                <a:gd name="connsiteY41" fmla="*/ 239001 h 577719"/>
                <a:gd name="connsiteX42" fmla="*/ 575209 w 604393"/>
                <a:gd name="connsiteY42" fmla="*/ 239001 h 577719"/>
                <a:gd name="connsiteX43" fmla="*/ 595694 w 604393"/>
                <a:gd name="connsiteY43" fmla="*/ 221349 h 577719"/>
                <a:gd name="connsiteX44" fmla="*/ 578015 w 604393"/>
                <a:gd name="connsiteY44" fmla="*/ 197813 h 577719"/>
                <a:gd name="connsiteX45" fmla="*/ 330512 w 604393"/>
                <a:gd name="connsiteY45" fmla="*/ 161949 h 577719"/>
                <a:gd name="connsiteX46" fmla="*/ 327706 w 604393"/>
                <a:gd name="connsiteY46" fmla="*/ 162229 h 577719"/>
                <a:gd name="connsiteX47" fmla="*/ 327706 w 604393"/>
                <a:gd name="connsiteY47" fmla="*/ 143737 h 577719"/>
                <a:gd name="connsiteX48" fmla="*/ 571842 w 604393"/>
                <a:gd name="connsiteY48" fmla="*/ 183523 h 577719"/>
                <a:gd name="connsiteX49" fmla="*/ 575209 w 604393"/>
                <a:gd name="connsiteY49" fmla="*/ 183803 h 577719"/>
                <a:gd name="connsiteX50" fmla="*/ 595694 w 604393"/>
                <a:gd name="connsiteY50" fmla="*/ 166432 h 577719"/>
                <a:gd name="connsiteX51" fmla="*/ 578577 w 604393"/>
                <a:gd name="connsiteY51" fmla="*/ 142616 h 577719"/>
                <a:gd name="connsiteX52" fmla="*/ 331074 w 604393"/>
                <a:gd name="connsiteY52" fmla="*/ 102269 h 577719"/>
                <a:gd name="connsiteX53" fmla="*/ 327706 w 604393"/>
                <a:gd name="connsiteY53" fmla="*/ 102549 h 577719"/>
                <a:gd name="connsiteX54" fmla="*/ 327706 w 604393"/>
                <a:gd name="connsiteY54" fmla="*/ 79573 h 577719"/>
                <a:gd name="connsiteX55" fmla="*/ 571000 w 604393"/>
                <a:gd name="connsiteY55" fmla="*/ 128046 h 577719"/>
                <a:gd name="connsiteX56" fmla="*/ 575209 w 604393"/>
                <a:gd name="connsiteY56" fmla="*/ 128606 h 577719"/>
                <a:gd name="connsiteX57" fmla="*/ 595414 w 604393"/>
                <a:gd name="connsiteY57" fmla="*/ 111795 h 577719"/>
                <a:gd name="connsiteX58" fmla="*/ 579138 w 604393"/>
                <a:gd name="connsiteY58" fmla="*/ 87419 h 577719"/>
                <a:gd name="connsiteX59" fmla="*/ 331635 w 604393"/>
                <a:gd name="connsiteY59" fmla="*/ 38106 h 577719"/>
                <a:gd name="connsiteX60" fmla="*/ 327706 w 604393"/>
                <a:gd name="connsiteY60" fmla="*/ 38106 h 577719"/>
                <a:gd name="connsiteX61" fmla="*/ 313734 w 604393"/>
                <a:gd name="connsiteY61" fmla="*/ 0 h 577719"/>
                <a:gd name="connsiteX62" fmla="*/ 313734 w 604393"/>
                <a:gd name="connsiteY62" fmla="*/ 553092 h 577719"/>
                <a:gd name="connsiteX63" fmla="*/ 239362 w 604393"/>
                <a:gd name="connsiteY63" fmla="*/ 553092 h 577719"/>
                <a:gd name="connsiteX64" fmla="*/ 243010 w 604393"/>
                <a:gd name="connsiteY64" fmla="*/ 534880 h 577719"/>
                <a:gd name="connsiteX65" fmla="*/ 243010 w 604393"/>
                <a:gd name="connsiteY65" fmla="*/ 363124 h 577719"/>
                <a:gd name="connsiteX66" fmla="*/ 107455 w 604393"/>
                <a:gd name="connsiteY66" fmla="*/ 292236 h 577719"/>
                <a:gd name="connsiteX67" fmla="*/ 92300 w 604393"/>
                <a:gd name="connsiteY67" fmla="*/ 292797 h 577719"/>
                <a:gd name="connsiteX68" fmla="*/ 92300 w 604393"/>
                <a:gd name="connsiteY68" fmla="*/ 110674 h 57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4393" h="577719">
                  <a:moveTo>
                    <a:pt x="0" y="491982"/>
                  </a:moveTo>
                  <a:cubicBezTo>
                    <a:pt x="0" y="515518"/>
                    <a:pt x="47983" y="534851"/>
                    <a:pt x="107471" y="534851"/>
                  </a:cubicBezTo>
                  <a:cubicBezTo>
                    <a:pt x="166679" y="534851"/>
                    <a:pt x="214942" y="515518"/>
                    <a:pt x="214942" y="491982"/>
                  </a:cubicBezTo>
                  <a:lnTo>
                    <a:pt x="214942" y="534851"/>
                  </a:lnTo>
                  <a:cubicBezTo>
                    <a:pt x="214942" y="558666"/>
                    <a:pt x="166679" y="577719"/>
                    <a:pt x="107471" y="577719"/>
                  </a:cubicBezTo>
                  <a:cubicBezTo>
                    <a:pt x="47983" y="577719"/>
                    <a:pt x="0" y="558666"/>
                    <a:pt x="0" y="534851"/>
                  </a:cubicBezTo>
                  <a:close/>
                  <a:moveTo>
                    <a:pt x="0" y="427556"/>
                  </a:moveTo>
                  <a:cubicBezTo>
                    <a:pt x="0" y="451372"/>
                    <a:pt x="47983" y="470425"/>
                    <a:pt x="107471" y="470425"/>
                  </a:cubicBezTo>
                  <a:cubicBezTo>
                    <a:pt x="166679" y="470425"/>
                    <a:pt x="214942" y="451372"/>
                    <a:pt x="214942" y="427556"/>
                  </a:cubicBezTo>
                  <a:lnTo>
                    <a:pt x="214942" y="470425"/>
                  </a:lnTo>
                  <a:cubicBezTo>
                    <a:pt x="214942" y="494240"/>
                    <a:pt x="166679" y="513293"/>
                    <a:pt x="107471" y="513293"/>
                  </a:cubicBezTo>
                  <a:cubicBezTo>
                    <a:pt x="47983" y="513293"/>
                    <a:pt x="0" y="494240"/>
                    <a:pt x="0" y="470425"/>
                  </a:cubicBezTo>
                  <a:close/>
                  <a:moveTo>
                    <a:pt x="107471" y="331151"/>
                  </a:moveTo>
                  <a:cubicBezTo>
                    <a:pt x="48264" y="331151"/>
                    <a:pt x="10663" y="350198"/>
                    <a:pt x="10663" y="363083"/>
                  </a:cubicBezTo>
                  <a:cubicBezTo>
                    <a:pt x="10663" y="376249"/>
                    <a:pt x="48264" y="395296"/>
                    <a:pt x="107471" y="395296"/>
                  </a:cubicBezTo>
                  <a:cubicBezTo>
                    <a:pt x="166398" y="395296"/>
                    <a:pt x="203999" y="376249"/>
                    <a:pt x="203999" y="363083"/>
                  </a:cubicBezTo>
                  <a:cubicBezTo>
                    <a:pt x="203999" y="350198"/>
                    <a:pt x="166398" y="331151"/>
                    <a:pt x="107471" y="331151"/>
                  </a:cubicBezTo>
                  <a:close/>
                  <a:moveTo>
                    <a:pt x="558372" y="325019"/>
                  </a:moveTo>
                  <a:cubicBezTo>
                    <a:pt x="548831" y="325019"/>
                    <a:pt x="540974" y="332584"/>
                    <a:pt x="540974" y="342390"/>
                  </a:cubicBezTo>
                  <a:cubicBezTo>
                    <a:pt x="540974" y="351917"/>
                    <a:pt x="548831" y="359482"/>
                    <a:pt x="558372" y="359482"/>
                  </a:cubicBezTo>
                  <a:cubicBezTo>
                    <a:pt x="567913" y="359482"/>
                    <a:pt x="575770" y="351917"/>
                    <a:pt x="575770" y="342390"/>
                  </a:cubicBezTo>
                  <a:cubicBezTo>
                    <a:pt x="575770" y="332584"/>
                    <a:pt x="567913" y="325019"/>
                    <a:pt x="558372" y="325019"/>
                  </a:cubicBezTo>
                  <a:close/>
                  <a:moveTo>
                    <a:pt x="107471" y="320226"/>
                  </a:moveTo>
                  <a:cubicBezTo>
                    <a:pt x="166679" y="320226"/>
                    <a:pt x="214942" y="339554"/>
                    <a:pt x="214942" y="363083"/>
                  </a:cubicBezTo>
                  <a:lnTo>
                    <a:pt x="214942" y="405941"/>
                  </a:lnTo>
                  <a:cubicBezTo>
                    <a:pt x="214942" y="429750"/>
                    <a:pt x="166679" y="449078"/>
                    <a:pt x="107471" y="449078"/>
                  </a:cubicBezTo>
                  <a:cubicBezTo>
                    <a:pt x="47983" y="449078"/>
                    <a:pt x="0" y="429750"/>
                    <a:pt x="0" y="405941"/>
                  </a:cubicBezTo>
                  <a:lnTo>
                    <a:pt x="0" y="363083"/>
                  </a:lnTo>
                  <a:cubicBezTo>
                    <a:pt x="0" y="339554"/>
                    <a:pt x="47983" y="320226"/>
                    <a:pt x="107471" y="320226"/>
                  </a:cubicBezTo>
                  <a:close/>
                  <a:moveTo>
                    <a:pt x="327706" y="0"/>
                  </a:moveTo>
                  <a:lnTo>
                    <a:pt x="604393" y="55477"/>
                  </a:lnTo>
                  <a:lnTo>
                    <a:pt x="604393" y="553092"/>
                  </a:lnTo>
                  <a:lnTo>
                    <a:pt x="327706" y="553092"/>
                  </a:lnTo>
                  <a:lnTo>
                    <a:pt x="327706" y="265619"/>
                  </a:lnTo>
                  <a:lnTo>
                    <a:pt x="572684" y="294198"/>
                  </a:lnTo>
                  <a:cubicBezTo>
                    <a:pt x="573526" y="294478"/>
                    <a:pt x="574367" y="294478"/>
                    <a:pt x="575209" y="294478"/>
                  </a:cubicBezTo>
                  <a:cubicBezTo>
                    <a:pt x="585592" y="294478"/>
                    <a:pt x="594572" y="286633"/>
                    <a:pt x="595694" y="275985"/>
                  </a:cubicBezTo>
                  <a:cubicBezTo>
                    <a:pt x="597097" y="264778"/>
                    <a:pt x="588959" y="254411"/>
                    <a:pt x="577454" y="253010"/>
                  </a:cubicBezTo>
                  <a:lnTo>
                    <a:pt x="329951" y="224151"/>
                  </a:lnTo>
                  <a:cubicBezTo>
                    <a:pt x="329109" y="223870"/>
                    <a:pt x="328548" y="224151"/>
                    <a:pt x="327706" y="224151"/>
                  </a:cubicBezTo>
                  <a:lnTo>
                    <a:pt x="327706" y="203417"/>
                  </a:lnTo>
                  <a:lnTo>
                    <a:pt x="572122" y="239001"/>
                  </a:lnTo>
                  <a:cubicBezTo>
                    <a:pt x="573245" y="239001"/>
                    <a:pt x="574087" y="239001"/>
                    <a:pt x="575209" y="239001"/>
                  </a:cubicBezTo>
                  <a:cubicBezTo>
                    <a:pt x="585311" y="239001"/>
                    <a:pt x="594010" y="231716"/>
                    <a:pt x="595694" y="221349"/>
                  </a:cubicBezTo>
                  <a:cubicBezTo>
                    <a:pt x="597378" y="210141"/>
                    <a:pt x="589521" y="199494"/>
                    <a:pt x="578015" y="197813"/>
                  </a:cubicBezTo>
                  <a:lnTo>
                    <a:pt x="330512" y="161949"/>
                  </a:lnTo>
                  <a:cubicBezTo>
                    <a:pt x="329671" y="161669"/>
                    <a:pt x="328548" y="161949"/>
                    <a:pt x="327706" y="162229"/>
                  </a:cubicBezTo>
                  <a:lnTo>
                    <a:pt x="327706" y="143737"/>
                  </a:lnTo>
                  <a:lnTo>
                    <a:pt x="571842" y="183523"/>
                  </a:lnTo>
                  <a:cubicBezTo>
                    <a:pt x="572964" y="183803"/>
                    <a:pt x="574087" y="183803"/>
                    <a:pt x="575209" y="183803"/>
                  </a:cubicBezTo>
                  <a:cubicBezTo>
                    <a:pt x="585031" y="183803"/>
                    <a:pt x="594010" y="176519"/>
                    <a:pt x="595694" y="166432"/>
                  </a:cubicBezTo>
                  <a:cubicBezTo>
                    <a:pt x="597378" y="154944"/>
                    <a:pt x="589801" y="144297"/>
                    <a:pt x="578577" y="142616"/>
                  </a:cubicBezTo>
                  <a:lnTo>
                    <a:pt x="331074" y="102269"/>
                  </a:lnTo>
                  <a:cubicBezTo>
                    <a:pt x="329951" y="102269"/>
                    <a:pt x="328829" y="102549"/>
                    <a:pt x="327706" y="102549"/>
                  </a:cubicBezTo>
                  <a:lnTo>
                    <a:pt x="327706" y="79573"/>
                  </a:lnTo>
                  <a:lnTo>
                    <a:pt x="571000" y="128046"/>
                  </a:lnTo>
                  <a:cubicBezTo>
                    <a:pt x="572403" y="128326"/>
                    <a:pt x="573806" y="128606"/>
                    <a:pt x="575209" y="128606"/>
                  </a:cubicBezTo>
                  <a:cubicBezTo>
                    <a:pt x="584750" y="128606"/>
                    <a:pt x="593449" y="121602"/>
                    <a:pt x="595414" y="111795"/>
                  </a:cubicBezTo>
                  <a:cubicBezTo>
                    <a:pt x="597658" y="100588"/>
                    <a:pt x="590362" y="89660"/>
                    <a:pt x="579138" y="87419"/>
                  </a:cubicBezTo>
                  <a:lnTo>
                    <a:pt x="331635" y="38106"/>
                  </a:lnTo>
                  <a:cubicBezTo>
                    <a:pt x="330232" y="37825"/>
                    <a:pt x="329109" y="38106"/>
                    <a:pt x="327706" y="38106"/>
                  </a:cubicBezTo>
                  <a:close/>
                  <a:moveTo>
                    <a:pt x="313734" y="0"/>
                  </a:moveTo>
                  <a:lnTo>
                    <a:pt x="313734" y="553092"/>
                  </a:lnTo>
                  <a:lnTo>
                    <a:pt x="239362" y="553092"/>
                  </a:lnTo>
                  <a:cubicBezTo>
                    <a:pt x="241607" y="547488"/>
                    <a:pt x="243010" y="541324"/>
                    <a:pt x="243010" y="534880"/>
                  </a:cubicBezTo>
                  <a:lnTo>
                    <a:pt x="243010" y="363124"/>
                  </a:lnTo>
                  <a:cubicBezTo>
                    <a:pt x="243010" y="314371"/>
                    <a:pt x="172847" y="292236"/>
                    <a:pt x="107455" y="292236"/>
                  </a:cubicBezTo>
                  <a:cubicBezTo>
                    <a:pt x="102404" y="292236"/>
                    <a:pt x="97352" y="292517"/>
                    <a:pt x="92300" y="292797"/>
                  </a:cubicBezTo>
                  <a:lnTo>
                    <a:pt x="92300" y="11067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hangingPunct="1">
                <a:defRPr/>
              </a:pPr>
              <a:endParaRPr lang="en-US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server_30454">
              <a:extLst>
                <a:ext uri="{FF2B5EF4-FFF2-40B4-BE49-F238E27FC236}">
                  <a16:creationId xmlns="" xmlns:a16="http://schemas.microsoft.com/office/drawing/2014/main" id="{05941848-D158-4886-889D-68EEE296B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0531" y="4757051"/>
              <a:ext cx="609685" cy="582777"/>
            </a:xfrm>
            <a:custGeom>
              <a:avLst/>
              <a:gdLst>
                <a:gd name="connsiteX0" fmla="*/ 0 w 604393"/>
                <a:gd name="connsiteY0" fmla="*/ 491982 h 577719"/>
                <a:gd name="connsiteX1" fmla="*/ 107471 w 604393"/>
                <a:gd name="connsiteY1" fmla="*/ 534851 h 577719"/>
                <a:gd name="connsiteX2" fmla="*/ 214942 w 604393"/>
                <a:gd name="connsiteY2" fmla="*/ 491982 h 577719"/>
                <a:gd name="connsiteX3" fmla="*/ 214942 w 604393"/>
                <a:gd name="connsiteY3" fmla="*/ 534851 h 577719"/>
                <a:gd name="connsiteX4" fmla="*/ 107471 w 604393"/>
                <a:gd name="connsiteY4" fmla="*/ 577719 h 577719"/>
                <a:gd name="connsiteX5" fmla="*/ 0 w 604393"/>
                <a:gd name="connsiteY5" fmla="*/ 534851 h 577719"/>
                <a:gd name="connsiteX6" fmla="*/ 0 w 604393"/>
                <a:gd name="connsiteY6" fmla="*/ 427556 h 577719"/>
                <a:gd name="connsiteX7" fmla="*/ 107471 w 604393"/>
                <a:gd name="connsiteY7" fmla="*/ 470425 h 577719"/>
                <a:gd name="connsiteX8" fmla="*/ 214942 w 604393"/>
                <a:gd name="connsiteY8" fmla="*/ 427556 h 577719"/>
                <a:gd name="connsiteX9" fmla="*/ 214942 w 604393"/>
                <a:gd name="connsiteY9" fmla="*/ 470425 h 577719"/>
                <a:gd name="connsiteX10" fmla="*/ 107471 w 604393"/>
                <a:gd name="connsiteY10" fmla="*/ 513293 h 577719"/>
                <a:gd name="connsiteX11" fmla="*/ 0 w 604393"/>
                <a:gd name="connsiteY11" fmla="*/ 470425 h 577719"/>
                <a:gd name="connsiteX12" fmla="*/ 107471 w 604393"/>
                <a:gd name="connsiteY12" fmla="*/ 331151 h 577719"/>
                <a:gd name="connsiteX13" fmla="*/ 10663 w 604393"/>
                <a:gd name="connsiteY13" fmla="*/ 363083 h 577719"/>
                <a:gd name="connsiteX14" fmla="*/ 107471 w 604393"/>
                <a:gd name="connsiteY14" fmla="*/ 395296 h 577719"/>
                <a:gd name="connsiteX15" fmla="*/ 203999 w 604393"/>
                <a:gd name="connsiteY15" fmla="*/ 363083 h 577719"/>
                <a:gd name="connsiteX16" fmla="*/ 107471 w 604393"/>
                <a:gd name="connsiteY16" fmla="*/ 331151 h 577719"/>
                <a:gd name="connsiteX17" fmla="*/ 558372 w 604393"/>
                <a:gd name="connsiteY17" fmla="*/ 325019 h 577719"/>
                <a:gd name="connsiteX18" fmla="*/ 540974 w 604393"/>
                <a:gd name="connsiteY18" fmla="*/ 342390 h 577719"/>
                <a:gd name="connsiteX19" fmla="*/ 558372 w 604393"/>
                <a:gd name="connsiteY19" fmla="*/ 359482 h 577719"/>
                <a:gd name="connsiteX20" fmla="*/ 575770 w 604393"/>
                <a:gd name="connsiteY20" fmla="*/ 342390 h 577719"/>
                <a:gd name="connsiteX21" fmla="*/ 558372 w 604393"/>
                <a:gd name="connsiteY21" fmla="*/ 325019 h 577719"/>
                <a:gd name="connsiteX22" fmla="*/ 107471 w 604393"/>
                <a:gd name="connsiteY22" fmla="*/ 320226 h 577719"/>
                <a:gd name="connsiteX23" fmla="*/ 214942 w 604393"/>
                <a:gd name="connsiteY23" fmla="*/ 363083 h 577719"/>
                <a:gd name="connsiteX24" fmla="*/ 214942 w 604393"/>
                <a:gd name="connsiteY24" fmla="*/ 405941 h 577719"/>
                <a:gd name="connsiteX25" fmla="*/ 107471 w 604393"/>
                <a:gd name="connsiteY25" fmla="*/ 449078 h 577719"/>
                <a:gd name="connsiteX26" fmla="*/ 0 w 604393"/>
                <a:gd name="connsiteY26" fmla="*/ 405941 h 577719"/>
                <a:gd name="connsiteX27" fmla="*/ 0 w 604393"/>
                <a:gd name="connsiteY27" fmla="*/ 363083 h 577719"/>
                <a:gd name="connsiteX28" fmla="*/ 107471 w 604393"/>
                <a:gd name="connsiteY28" fmla="*/ 320226 h 577719"/>
                <a:gd name="connsiteX29" fmla="*/ 327706 w 604393"/>
                <a:gd name="connsiteY29" fmla="*/ 0 h 577719"/>
                <a:gd name="connsiteX30" fmla="*/ 604393 w 604393"/>
                <a:gd name="connsiteY30" fmla="*/ 55477 h 577719"/>
                <a:gd name="connsiteX31" fmla="*/ 604393 w 604393"/>
                <a:gd name="connsiteY31" fmla="*/ 553092 h 577719"/>
                <a:gd name="connsiteX32" fmla="*/ 327706 w 604393"/>
                <a:gd name="connsiteY32" fmla="*/ 553092 h 577719"/>
                <a:gd name="connsiteX33" fmla="*/ 327706 w 604393"/>
                <a:gd name="connsiteY33" fmla="*/ 265619 h 577719"/>
                <a:gd name="connsiteX34" fmla="*/ 572684 w 604393"/>
                <a:gd name="connsiteY34" fmla="*/ 294198 h 577719"/>
                <a:gd name="connsiteX35" fmla="*/ 575209 w 604393"/>
                <a:gd name="connsiteY35" fmla="*/ 294478 h 577719"/>
                <a:gd name="connsiteX36" fmla="*/ 595694 w 604393"/>
                <a:gd name="connsiteY36" fmla="*/ 275985 h 577719"/>
                <a:gd name="connsiteX37" fmla="*/ 577454 w 604393"/>
                <a:gd name="connsiteY37" fmla="*/ 253010 h 577719"/>
                <a:gd name="connsiteX38" fmla="*/ 329951 w 604393"/>
                <a:gd name="connsiteY38" fmla="*/ 224151 h 577719"/>
                <a:gd name="connsiteX39" fmla="*/ 327706 w 604393"/>
                <a:gd name="connsiteY39" fmla="*/ 224151 h 577719"/>
                <a:gd name="connsiteX40" fmla="*/ 327706 w 604393"/>
                <a:gd name="connsiteY40" fmla="*/ 203417 h 577719"/>
                <a:gd name="connsiteX41" fmla="*/ 572122 w 604393"/>
                <a:gd name="connsiteY41" fmla="*/ 239001 h 577719"/>
                <a:gd name="connsiteX42" fmla="*/ 575209 w 604393"/>
                <a:gd name="connsiteY42" fmla="*/ 239001 h 577719"/>
                <a:gd name="connsiteX43" fmla="*/ 595694 w 604393"/>
                <a:gd name="connsiteY43" fmla="*/ 221349 h 577719"/>
                <a:gd name="connsiteX44" fmla="*/ 578015 w 604393"/>
                <a:gd name="connsiteY44" fmla="*/ 197813 h 577719"/>
                <a:gd name="connsiteX45" fmla="*/ 330512 w 604393"/>
                <a:gd name="connsiteY45" fmla="*/ 161949 h 577719"/>
                <a:gd name="connsiteX46" fmla="*/ 327706 w 604393"/>
                <a:gd name="connsiteY46" fmla="*/ 162229 h 577719"/>
                <a:gd name="connsiteX47" fmla="*/ 327706 w 604393"/>
                <a:gd name="connsiteY47" fmla="*/ 143737 h 577719"/>
                <a:gd name="connsiteX48" fmla="*/ 571842 w 604393"/>
                <a:gd name="connsiteY48" fmla="*/ 183523 h 577719"/>
                <a:gd name="connsiteX49" fmla="*/ 575209 w 604393"/>
                <a:gd name="connsiteY49" fmla="*/ 183803 h 577719"/>
                <a:gd name="connsiteX50" fmla="*/ 595694 w 604393"/>
                <a:gd name="connsiteY50" fmla="*/ 166432 h 577719"/>
                <a:gd name="connsiteX51" fmla="*/ 578577 w 604393"/>
                <a:gd name="connsiteY51" fmla="*/ 142616 h 577719"/>
                <a:gd name="connsiteX52" fmla="*/ 331074 w 604393"/>
                <a:gd name="connsiteY52" fmla="*/ 102269 h 577719"/>
                <a:gd name="connsiteX53" fmla="*/ 327706 w 604393"/>
                <a:gd name="connsiteY53" fmla="*/ 102549 h 577719"/>
                <a:gd name="connsiteX54" fmla="*/ 327706 w 604393"/>
                <a:gd name="connsiteY54" fmla="*/ 79573 h 577719"/>
                <a:gd name="connsiteX55" fmla="*/ 571000 w 604393"/>
                <a:gd name="connsiteY55" fmla="*/ 128046 h 577719"/>
                <a:gd name="connsiteX56" fmla="*/ 575209 w 604393"/>
                <a:gd name="connsiteY56" fmla="*/ 128606 h 577719"/>
                <a:gd name="connsiteX57" fmla="*/ 595414 w 604393"/>
                <a:gd name="connsiteY57" fmla="*/ 111795 h 577719"/>
                <a:gd name="connsiteX58" fmla="*/ 579138 w 604393"/>
                <a:gd name="connsiteY58" fmla="*/ 87419 h 577719"/>
                <a:gd name="connsiteX59" fmla="*/ 331635 w 604393"/>
                <a:gd name="connsiteY59" fmla="*/ 38106 h 577719"/>
                <a:gd name="connsiteX60" fmla="*/ 327706 w 604393"/>
                <a:gd name="connsiteY60" fmla="*/ 38106 h 577719"/>
                <a:gd name="connsiteX61" fmla="*/ 313734 w 604393"/>
                <a:gd name="connsiteY61" fmla="*/ 0 h 577719"/>
                <a:gd name="connsiteX62" fmla="*/ 313734 w 604393"/>
                <a:gd name="connsiteY62" fmla="*/ 553092 h 577719"/>
                <a:gd name="connsiteX63" fmla="*/ 239362 w 604393"/>
                <a:gd name="connsiteY63" fmla="*/ 553092 h 577719"/>
                <a:gd name="connsiteX64" fmla="*/ 243010 w 604393"/>
                <a:gd name="connsiteY64" fmla="*/ 534880 h 577719"/>
                <a:gd name="connsiteX65" fmla="*/ 243010 w 604393"/>
                <a:gd name="connsiteY65" fmla="*/ 363124 h 577719"/>
                <a:gd name="connsiteX66" fmla="*/ 107455 w 604393"/>
                <a:gd name="connsiteY66" fmla="*/ 292236 h 577719"/>
                <a:gd name="connsiteX67" fmla="*/ 92300 w 604393"/>
                <a:gd name="connsiteY67" fmla="*/ 292797 h 577719"/>
                <a:gd name="connsiteX68" fmla="*/ 92300 w 604393"/>
                <a:gd name="connsiteY68" fmla="*/ 110674 h 57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4393" h="577719">
                  <a:moveTo>
                    <a:pt x="0" y="491982"/>
                  </a:moveTo>
                  <a:cubicBezTo>
                    <a:pt x="0" y="515518"/>
                    <a:pt x="47983" y="534851"/>
                    <a:pt x="107471" y="534851"/>
                  </a:cubicBezTo>
                  <a:cubicBezTo>
                    <a:pt x="166679" y="534851"/>
                    <a:pt x="214942" y="515518"/>
                    <a:pt x="214942" y="491982"/>
                  </a:cubicBezTo>
                  <a:lnTo>
                    <a:pt x="214942" y="534851"/>
                  </a:lnTo>
                  <a:cubicBezTo>
                    <a:pt x="214942" y="558666"/>
                    <a:pt x="166679" y="577719"/>
                    <a:pt x="107471" y="577719"/>
                  </a:cubicBezTo>
                  <a:cubicBezTo>
                    <a:pt x="47983" y="577719"/>
                    <a:pt x="0" y="558666"/>
                    <a:pt x="0" y="534851"/>
                  </a:cubicBezTo>
                  <a:close/>
                  <a:moveTo>
                    <a:pt x="0" y="427556"/>
                  </a:moveTo>
                  <a:cubicBezTo>
                    <a:pt x="0" y="451372"/>
                    <a:pt x="47983" y="470425"/>
                    <a:pt x="107471" y="470425"/>
                  </a:cubicBezTo>
                  <a:cubicBezTo>
                    <a:pt x="166679" y="470425"/>
                    <a:pt x="214942" y="451372"/>
                    <a:pt x="214942" y="427556"/>
                  </a:cubicBezTo>
                  <a:lnTo>
                    <a:pt x="214942" y="470425"/>
                  </a:lnTo>
                  <a:cubicBezTo>
                    <a:pt x="214942" y="494240"/>
                    <a:pt x="166679" y="513293"/>
                    <a:pt x="107471" y="513293"/>
                  </a:cubicBezTo>
                  <a:cubicBezTo>
                    <a:pt x="47983" y="513293"/>
                    <a:pt x="0" y="494240"/>
                    <a:pt x="0" y="470425"/>
                  </a:cubicBezTo>
                  <a:close/>
                  <a:moveTo>
                    <a:pt x="107471" y="331151"/>
                  </a:moveTo>
                  <a:cubicBezTo>
                    <a:pt x="48264" y="331151"/>
                    <a:pt x="10663" y="350198"/>
                    <a:pt x="10663" y="363083"/>
                  </a:cubicBezTo>
                  <a:cubicBezTo>
                    <a:pt x="10663" y="376249"/>
                    <a:pt x="48264" y="395296"/>
                    <a:pt x="107471" y="395296"/>
                  </a:cubicBezTo>
                  <a:cubicBezTo>
                    <a:pt x="166398" y="395296"/>
                    <a:pt x="203999" y="376249"/>
                    <a:pt x="203999" y="363083"/>
                  </a:cubicBezTo>
                  <a:cubicBezTo>
                    <a:pt x="203999" y="350198"/>
                    <a:pt x="166398" y="331151"/>
                    <a:pt x="107471" y="331151"/>
                  </a:cubicBezTo>
                  <a:close/>
                  <a:moveTo>
                    <a:pt x="558372" y="325019"/>
                  </a:moveTo>
                  <a:cubicBezTo>
                    <a:pt x="548831" y="325019"/>
                    <a:pt x="540974" y="332584"/>
                    <a:pt x="540974" y="342390"/>
                  </a:cubicBezTo>
                  <a:cubicBezTo>
                    <a:pt x="540974" y="351917"/>
                    <a:pt x="548831" y="359482"/>
                    <a:pt x="558372" y="359482"/>
                  </a:cubicBezTo>
                  <a:cubicBezTo>
                    <a:pt x="567913" y="359482"/>
                    <a:pt x="575770" y="351917"/>
                    <a:pt x="575770" y="342390"/>
                  </a:cubicBezTo>
                  <a:cubicBezTo>
                    <a:pt x="575770" y="332584"/>
                    <a:pt x="567913" y="325019"/>
                    <a:pt x="558372" y="325019"/>
                  </a:cubicBezTo>
                  <a:close/>
                  <a:moveTo>
                    <a:pt x="107471" y="320226"/>
                  </a:moveTo>
                  <a:cubicBezTo>
                    <a:pt x="166679" y="320226"/>
                    <a:pt x="214942" y="339554"/>
                    <a:pt x="214942" y="363083"/>
                  </a:cubicBezTo>
                  <a:lnTo>
                    <a:pt x="214942" y="405941"/>
                  </a:lnTo>
                  <a:cubicBezTo>
                    <a:pt x="214942" y="429750"/>
                    <a:pt x="166679" y="449078"/>
                    <a:pt x="107471" y="449078"/>
                  </a:cubicBezTo>
                  <a:cubicBezTo>
                    <a:pt x="47983" y="449078"/>
                    <a:pt x="0" y="429750"/>
                    <a:pt x="0" y="405941"/>
                  </a:cubicBezTo>
                  <a:lnTo>
                    <a:pt x="0" y="363083"/>
                  </a:lnTo>
                  <a:cubicBezTo>
                    <a:pt x="0" y="339554"/>
                    <a:pt x="47983" y="320226"/>
                    <a:pt x="107471" y="320226"/>
                  </a:cubicBezTo>
                  <a:close/>
                  <a:moveTo>
                    <a:pt x="327706" y="0"/>
                  </a:moveTo>
                  <a:lnTo>
                    <a:pt x="604393" y="55477"/>
                  </a:lnTo>
                  <a:lnTo>
                    <a:pt x="604393" y="553092"/>
                  </a:lnTo>
                  <a:lnTo>
                    <a:pt x="327706" y="553092"/>
                  </a:lnTo>
                  <a:lnTo>
                    <a:pt x="327706" y="265619"/>
                  </a:lnTo>
                  <a:lnTo>
                    <a:pt x="572684" y="294198"/>
                  </a:lnTo>
                  <a:cubicBezTo>
                    <a:pt x="573526" y="294478"/>
                    <a:pt x="574367" y="294478"/>
                    <a:pt x="575209" y="294478"/>
                  </a:cubicBezTo>
                  <a:cubicBezTo>
                    <a:pt x="585592" y="294478"/>
                    <a:pt x="594572" y="286633"/>
                    <a:pt x="595694" y="275985"/>
                  </a:cubicBezTo>
                  <a:cubicBezTo>
                    <a:pt x="597097" y="264778"/>
                    <a:pt x="588959" y="254411"/>
                    <a:pt x="577454" y="253010"/>
                  </a:cubicBezTo>
                  <a:lnTo>
                    <a:pt x="329951" y="224151"/>
                  </a:lnTo>
                  <a:cubicBezTo>
                    <a:pt x="329109" y="223870"/>
                    <a:pt x="328548" y="224151"/>
                    <a:pt x="327706" y="224151"/>
                  </a:cubicBezTo>
                  <a:lnTo>
                    <a:pt x="327706" y="203417"/>
                  </a:lnTo>
                  <a:lnTo>
                    <a:pt x="572122" y="239001"/>
                  </a:lnTo>
                  <a:cubicBezTo>
                    <a:pt x="573245" y="239001"/>
                    <a:pt x="574087" y="239001"/>
                    <a:pt x="575209" y="239001"/>
                  </a:cubicBezTo>
                  <a:cubicBezTo>
                    <a:pt x="585311" y="239001"/>
                    <a:pt x="594010" y="231716"/>
                    <a:pt x="595694" y="221349"/>
                  </a:cubicBezTo>
                  <a:cubicBezTo>
                    <a:pt x="597378" y="210141"/>
                    <a:pt x="589521" y="199494"/>
                    <a:pt x="578015" y="197813"/>
                  </a:cubicBezTo>
                  <a:lnTo>
                    <a:pt x="330512" y="161949"/>
                  </a:lnTo>
                  <a:cubicBezTo>
                    <a:pt x="329671" y="161669"/>
                    <a:pt x="328548" y="161949"/>
                    <a:pt x="327706" y="162229"/>
                  </a:cubicBezTo>
                  <a:lnTo>
                    <a:pt x="327706" y="143737"/>
                  </a:lnTo>
                  <a:lnTo>
                    <a:pt x="571842" y="183523"/>
                  </a:lnTo>
                  <a:cubicBezTo>
                    <a:pt x="572964" y="183803"/>
                    <a:pt x="574087" y="183803"/>
                    <a:pt x="575209" y="183803"/>
                  </a:cubicBezTo>
                  <a:cubicBezTo>
                    <a:pt x="585031" y="183803"/>
                    <a:pt x="594010" y="176519"/>
                    <a:pt x="595694" y="166432"/>
                  </a:cubicBezTo>
                  <a:cubicBezTo>
                    <a:pt x="597378" y="154944"/>
                    <a:pt x="589801" y="144297"/>
                    <a:pt x="578577" y="142616"/>
                  </a:cubicBezTo>
                  <a:lnTo>
                    <a:pt x="331074" y="102269"/>
                  </a:lnTo>
                  <a:cubicBezTo>
                    <a:pt x="329951" y="102269"/>
                    <a:pt x="328829" y="102549"/>
                    <a:pt x="327706" y="102549"/>
                  </a:cubicBezTo>
                  <a:lnTo>
                    <a:pt x="327706" y="79573"/>
                  </a:lnTo>
                  <a:lnTo>
                    <a:pt x="571000" y="128046"/>
                  </a:lnTo>
                  <a:cubicBezTo>
                    <a:pt x="572403" y="128326"/>
                    <a:pt x="573806" y="128606"/>
                    <a:pt x="575209" y="128606"/>
                  </a:cubicBezTo>
                  <a:cubicBezTo>
                    <a:pt x="584750" y="128606"/>
                    <a:pt x="593449" y="121602"/>
                    <a:pt x="595414" y="111795"/>
                  </a:cubicBezTo>
                  <a:cubicBezTo>
                    <a:pt x="597658" y="100588"/>
                    <a:pt x="590362" y="89660"/>
                    <a:pt x="579138" y="87419"/>
                  </a:cubicBezTo>
                  <a:lnTo>
                    <a:pt x="331635" y="38106"/>
                  </a:lnTo>
                  <a:cubicBezTo>
                    <a:pt x="330232" y="37825"/>
                    <a:pt x="329109" y="38106"/>
                    <a:pt x="327706" y="38106"/>
                  </a:cubicBezTo>
                  <a:close/>
                  <a:moveTo>
                    <a:pt x="313734" y="0"/>
                  </a:moveTo>
                  <a:lnTo>
                    <a:pt x="313734" y="553092"/>
                  </a:lnTo>
                  <a:lnTo>
                    <a:pt x="239362" y="553092"/>
                  </a:lnTo>
                  <a:cubicBezTo>
                    <a:pt x="241607" y="547488"/>
                    <a:pt x="243010" y="541324"/>
                    <a:pt x="243010" y="534880"/>
                  </a:cubicBezTo>
                  <a:lnTo>
                    <a:pt x="243010" y="363124"/>
                  </a:lnTo>
                  <a:cubicBezTo>
                    <a:pt x="243010" y="314371"/>
                    <a:pt x="172847" y="292236"/>
                    <a:pt x="107455" y="292236"/>
                  </a:cubicBezTo>
                  <a:cubicBezTo>
                    <a:pt x="102404" y="292236"/>
                    <a:pt x="97352" y="292517"/>
                    <a:pt x="92300" y="292797"/>
                  </a:cubicBezTo>
                  <a:lnTo>
                    <a:pt x="92300" y="11067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hangingPunct="1">
                <a:defRPr/>
              </a:pPr>
              <a:endParaRPr lang="en-US" kern="12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B66A9301-B093-4E9C-927A-5DDD313341F6}"/>
                </a:ext>
              </a:extLst>
            </p:cNvPr>
            <p:cNvSpPr txBox="1"/>
            <p:nvPr/>
          </p:nvSpPr>
          <p:spPr>
            <a:xfrm>
              <a:off x="3346516" y="5376435"/>
              <a:ext cx="1245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hangingPunct="1">
                <a:defRPr/>
              </a:pPr>
              <a:r>
                <a:rPr kumimoji="1" lang="en-US" altLang="zh-CN" sz="1200" kern="1200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"/>
                </a:rPr>
                <a:t>SQL</a:t>
              </a:r>
              <a:r>
                <a:rPr kumimoji="1" lang="zh-CN" altLang="en-US" sz="1200" kern="1200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"/>
                </a:rPr>
                <a:t>慢查询优化</a:t>
              </a:r>
              <a:endParaRPr kumimoji="1" lang="zh-CN" altLang="en-US" sz="12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A0F3B047-2EA2-4CA3-B60D-531D7D6ECEB9}"/>
                </a:ext>
              </a:extLst>
            </p:cNvPr>
            <p:cNvSpPr txBox="1"/>
            <p:nvPr/>
          </p:nvSpPr>
          <p:spPr>
            <a:xfrm>
              <a:off x="5059944" y="477626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hangingPunct="1">
                <a:defRPr/>
              </a:pPr>
              <a:r>
                <a:rPr kumimoji="1" lang="zh-CN" altLang="en-US" sz="1200" kern="1200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"/>
                </a:rPr>
                <a:t>异常诊断、基准测试、</a:t>
              </a:r>
              <a:endParaRPr kumimoji="1" lang="en-US" altLang="zh-CN" sz="1200" kern="12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"/>
              </a:endParaRPr>
            </a:p>
            <a:p>
              <a:pPr algn="ctr" hangingPunct="1">
                <a:defRPr/>
              </a:pPr>
              <a:r>
                <a:rPr kumimoji="1" lang="zh-CN" altLang="en-US" sz="1200" kern="1200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"/>
                </a:rPr>
                <a:t>迁移、系统优化</a:t>
              </a:r>
              <a:endParaRPr kumimoji="1" lang="zh-CN" altLang="en-US" sz="12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"/>
              </a:endParaRPr>
            </a:p>
          </p:txBody>
        </p:sp>
        <p:sp>
          <p:nvSpPr>
            <p:cNvPr id="14" name="server_30454">
              <a:extLst>
                <a:ext uri="{FF2B5EF4-FFF2-40B4-BE49-F238E27FC236}">
                  <a16:creationId xmlns="" xmlns:a16="http://schemas.microsoft.com/office/drawing/2014/main" id="{61750C96-1DCA-4C9F-93A9-643A033F9B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9158" y="3926045"/>
              <a:ext cx="609685" cy="582777"/>
            </a:xfrm>
            <a:custGeom>
              <a:avLst/>
              <a:gdLst>
                <a:gd name="connsiteX0" fmla="*/ 0 w 604393"/>
                <a:gd name="connsiteY0" fmla="*/ 491982 h 577719"/>
                <a:gd name="connsiteX1" fmla="*/ 107471 w 604393"/>
                <a:gd name="connsiteY1" fmla="*/ 534851 h 577719"/>
                <a:gd name="connsiteX2" fmla="*/ 214942 w 604393"/>
                <a:gd name="connsiteY2" fmla="*/ 491982 h 577719"/>
                <a:gd name="connsiteX3" fmla="*/ 214942 w 604393"/>
                <a:gd name="connsiteY3" fmla="*/ 534851 h 577719"/>
                <a:gd name="connsiteX4" fmla="*/ 107471 w 604393"/>
                <a:gd name="connsiteY4" fmla="*/ 577719 h 577719"/>
                <a:gd name="connsiteX5" fmla="*/ 0 w 604393"/>
                <a:gd name="connsiteY5" fmla="*/ 534851 h 577719"/>
                <a:gd name="connsiteX6" fmla="*/ 0 w 604393"/>
                <a:gd name="connsiteY6" fmla="*/ 427556 h 577719"/>
                <a:gd name="connsiteX7" fmla="*/ 107471 w 604393"/>
                <a:gd name="connsiteY7" fmla="*/ 470425 h 577719"/>
                <a:gd name="connsiteX8" fmla="*/ 214942 w 604393"/>
                <a:gd name="connsiteY8" fmla="*/ 427556 h 577719"/>
                <a:gd name="connsiteX9" fmla="*/ 214942 w 604393"/>
                <a:gd name="connsiteY9" fmla="*/ 470425 h 577719"/>
                <a:gd name="connsiteX10" fmla="*/ 107471 w 604393"/>
                <a:gd name="connsiteY10" fmla="*/ 513293 h 577719"/>
                <a:gd name="connsiteX11" fmla="*/ 0 w 604393"/>
                <a:gd name="connsiteY11" fmla="*/ 470425 h 577719"/>
                <a:gd name="connsiteX12" fmla="*/ 107471 w 604393"/>
                <a:gd name="connsiteY12" fmla="*/ 331151 h 577719"/>
                <a:gd name="connsiteX13" fmla="*/ 10663 w 604393"/>
                <a:gd name="connsiteY13" fmla="*/ 363083 h 577719"/>
                <a:gd name="connsiteX14" fmla="*/ 107471 w 604393"/>
                <a:gd name="connsiteY14" fmla="*/ 395296 h 577719"/>
                <a:gd name="connsiteX15" fmla="*/ 203999 w 604393"/>
                <a:gd name="connsiteY15" fmla="*/ 363083 h 577719"/>
                <a:gd name="connsiteX16" fmla="*/ 107471 w 604393"/>
                <a:gd name="connsiteY16" fmla="*/ 331151 h 577719"/>
                <a:gd name="connsiteX17" fmla="*/ 558372 w 604393"/>
                <a:gd name="connsiteY17" fmla="*/ 325019 h 577719"/>
                <a:gd name="connsiteX18" fmla="*/ 540974 w 604393"/>
                <a:gd name="connsiteY18" fmla="*/ 342390 h 577719"/>
                <a:gd name="connsiteX19" fmla="*/ 558372 w 604393"/>
                <a:gd name="connsiteY19" fmla="*/ 359482 h 577719"/>
                <a:gd name="connsiteX20" fmla="*/ 575770 w 604393"/>
                <a:gd name="connsiteY20" fmla="*/ 342390 h 577719"/>
                <a:gd name="connsiteX21" fmla="*/ 558372 w 604393"/>
                <a:gd name="connsiteY21" fmla="*/ 325019 h 577719"/>
                <a:gd name="connsiteX22" fmla="*/ 107471 w 604393"/>
                <a:gd name="connsiteY22" fmla="*/ 320226 h 577719"/>
                <a:gd name="connsiteX23" fmla="*/ 214942 w 604393"/>
                <a:gd name="connsiteY23" fmla="*/ 363083 h 577719"/>
                <a:gd name="connsiteX24" fmla="*/ 214942 w 604393"/>
                <a:gd name="connsiteY24" fmla="*/ 405941 h 577719"/>
                <a:gd name="connsiteX25" fmla="*/ 107471 w 604393"/>
                <a:gd name="connsiteY25" fmla="*/ 449078 h 577719"/>
                <a:gd name="connsiteX26" fmla="*/ 0 w 604393"/>
                <a:gd name="connsiteY26" fmla="*/ 405941 h 577719"/>
                <a:gd name="connsiteX27" fmla="*/ 0 w 604393"/>
                <a:gd name="connsiteY27" fmla="*/ 363083 h 577719"/>
                <a:gd name="connsiteX28" fmla="*/ 107471 w 604393"/>
                <a:gd name="connsiteY28" fmla="*/ 320226 h 577719"/>
                <a:gd name="connsiteX29" fmla="*/ 327706 w 604393"/>
                <a:gd name="connsiteY29" fmla="*/ 0 h 577719"/>
                <a:gd name="connsiteX30" fmla="*/ 604393 w 604393"/>
                <a:gd name="connsiteY30" fmla="*/ 55477 h 577719"/>
                <a:gd name="connsiteX31" fmla="*/ 604393 w 604393"/>
                <a:gd name="connsiteY31" fmla="*/ 553092 h 577719"/>
                <a:gd name="connsiteX32" fmla="*/ 327706 w 604393"/>
                <a:gd name="connsiteY32" fmla="*/ 553092 h 577719"/>
                <a:gd name="connsiteX33" fmla="*/ 327706 w 604393"/>
                <a:gd name="connsiteY33" fmla="*/ 265619 h 577719"/>
                <a:gd name="connsiteX34" fmla="*/ 572684 w 604393"/>
                <a:gd name="connsiteY34" fmla="*/ 294198 h 577719"/>
                <a:gd name="connsiteX35" fmla="*/ 575209 w 604393"/>
                <a:gd name="connsiteY35" fmla="*/ 294478 h 577719"/>
                <a:gd name="connsiteX36" fmla="*/ 595694 w 604393"/>
                <a:gd name="connsiteY36" fmla="*/ 275985 h 577719"/>
                <a:gd name="connsiteX37" fmla="*/ 577454 w 604393"/>
                <a:gd name="connsiteY37" fmla="*/ 253010 h 577719"/>
                <a:gd name="connsiteX38" fmla="*/ 329951 w 604393"/>
                <a:gd name="connsiteY38" fmla="*/ 224151 h 577719"/>
                <a:gd name="connsiteX39" fmla="*/ 327706 w 604393"/>
                <a:gd name="connsiteY39" fmla="*/ 224151 h 577719"/>
                <a:gd name="connsiteX40" fmla="*/ 327706 w 604393"/>
                <a:gd name="connsiteY40" fmla="*/ 203417 h 577719"/>
                <a:gd name="connsiteX41" fmla="*/ 572122 w 604393"/>
                <a:gd name="connsiteY41" fmla="*/ 239001 h 577719"/>
                <a:gd name="connsiteX42" fmla="*/ 575209 w 604393"/>
                <a:gd name="connsiteY42" fmla="*/ 239001 h 577719"/>
                <a:gd name="connsiteX43" fmla="*/ 595694 w 604393"/>
                <a:gd name="connsiteY43" fmla="*/ 221349 h 577719"/>
                <a:gd name="connsiteX44" fmla="*/ 578015 w 604393"/>
                <a:gd name="connsiteY44" fmla="*/ 197813 h 577719"/>
                <a:gd name="connsiteX45" fmla="*/ 330512 w 604393"/>
                <a:gd name="connsiteY45" fmla="*/ 161949 h 577719"/>
                <a:gd name="connsiteX46" fmla="*/ 327706 w 604393"/>
                <a:gd name="connsiteY46" fmla="*/ 162229 h 577719"/>
                <a:gd name="connsiteX47" fmla="*/ 327706 w 604393"/>
                <a:gd name="connsiteY47" fmla="*/ 143737 h 577719"/>
                <a:gd name="connsiteX48" fmla="*/ 571842 w 604393"/>
                <a:gd name="connsiteY48" fmla="*/ 183523 h 577719"/>
                <a:gd name="connsiteX49" fmla="*/ 575209 w 604393"/>
                <a:gd name="connsiteY49" fmla="*/ 183803 h 577719"/>
                <a:gd name="connsiteX50" fmla="*/ 595694 w 604393"/>
                <a:gd name="connsiteY50" fmla="*/ 166432 h 577719"/>
                <a:gd name="connsiteX51" fmla="*/ 578577 w 604393"/>
                <a:gd name="connsiteY51" fmla="*/ 142616 h 577719"/>
                <a:gd name="connsiteX52" fmla="*/ 331074 w 604393"/>
                <a:gd name="connsiteY52" fmla="*/ 102269 h 577719"/>
                <a:gd name="connsiteX53" fmla="*/ 327706 w 604393"/>
                <a:gd name="connsiteY53" fmla="*/ 102549 h 577719"/>
                <a:gd name="connsiteX54" fmla="*/ 327706 w 604393"/>
                <a:gd name="connsiteY54" fmla="*/ 79573 h 577719"/>
                <a:gd name="connsiteX55" fmla="*/ 571000 w 604393"/>
                <a:gd name="connsiteY55" fmla="*/ 128046 h 577719"/>
                <a:gd name="connsiteX56" fmla="*/ 575209 w 604393"/>
                <a:gd name="connsiteY56" fmla="*/ 128606 h 577719"/>
                <a:gd name="connsiteX57" fmla="*/ 595414 w 604393"/>
                <a:gd name="connsiteY57" fmla="*/ 111795 h 577719"/>
                <a:gd name="connsiteX58" fmla="*/ 579138 w 604393"/>
                <a:gd name="connsiteY58" fmla="*/ 87419 h 577719"/>
                <a:gd name="connsiteX59" fmla="*/ 331635 w 604393"/>
                <a:gd name="connsiteY59" fmla="*/ 38106 h 577719"/>
                <a:gd name="connsiteX60" fmla="*/ 327706 w 604393"/>
                <a:gd name="connsiteY60" fmla="*/ 38106 h 577719"/>
                <a:gd name="connsiteX61" fmla="*/ 313734 w 604393"/>
                <a:gd name="connsiteY61" fmla="*/ 0 h 577719"/>
                <a:gd name="connsiteX62" fmla="*/ 313734 w 604393"/>
                <a:gd name="connsiteY62" fmla="*/ 553092 h 577719"/>
                <a:gd name="connsiteX63" fmla="*/ 239362 w 604393"/>
                <a:gd name="connsiteY63" fmla="*/ 553092 h 577719"/>
                <a:gd name="connsiteX64" fmla="*/ 243010 w 604393"/>
                <a:gd name="connsiteY64" fmla="*/ 534880 h 577719"/>
                <a:gd name="connsiteX65" fmla="*/ 243010 w 604393"/>
                <a:gd name="connsiteY65" fmla="*/ 363124 h 577719"/>
                <a:gd name="connsiteX66" fmla="*/ 107455 w 604393"/>
                <a:gd name="connsiteY66" fmla="*/ 292236 h 577719"/>
                <a:gd name="connsiteX67" fmla="*/ 92300 w 604393"/>
                <a:gd name="connsiteY67" fmla="*/ 292797 h 577719"/>
                <a:gd name="connsiteX68" fmla="*/ 92300 w 604393"/>
                <a:gd name="connsiteY68" fmla="*/ 110674 h 57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4393" h="577719">
                  <a:moveTo>
                    <a:pt x="0" y="491982"/>
                  </a:moveTo>
                  <a:cubicBezTo>
                    <a:pt x="0" y="515518"/>
                    <a:pt x="47983" y="534851"/>
                    <a:pt x="107471" y="534851"/>
                  </a:cubicBezTo>
                  <a:cubicBezTo>
                    <a:pt x="166679" y="534851"/>
                    <a:pt x="214942" y="515518"/>
                    <a:pt x="214942" y="491982"/>
                  </a:cubicBezTo>
                  <a:lnTo>
                    <a:pt x="214942" y="534851"/>
                  </a:lnTo>
                  <a:cubicBezTo>
                    <a:pt x="214942" y="558666"/>
                    <a:pt x="166679" y="577719"/>
                    <a:pt x="107471" y="577719"/>
                  </a:cubicBezTo>
                  <a:cubicBezTo>
                    <a:pt x="47983" y="577719"/>
                    <a:pt x="0" y="558666"/>
                    <a:pt x="0" y="534851"/>
                  </a:cubicBezTo>
                  <a:close/>
                  <a:moveTo>
                    <a:pt x="0" y="427556"/>
                  </a:moveTo>
                  <a:cubicBezTo>
                    <a:pt x="0" y="451372"/>
                    <a:pt x="47983" y="470425"/>
                    <a:pt x="107471" y="470425"/>
                  </a:cubicBezTo>
                  <a:cubicBezTo>
                    <a:pt x="166679" y="470425"/>
                    <a:pt x="214942" y="451372"/>
                    <a:pt x="214942" y="427556"/>
                  </a:cubicBezTo>
                  <a:lnTo>
                    <a:pt x="214942" y="470425"/>
                  </a:lnTo>
                  <a:cubicBezTo>
                    <a:pt x="214942" y="494240"/>
                    <a:pt x="166679" y="513293"/>
                    <a:pt x="107471" y="513293"/>
                  </a:cubicBezTo>
                  <a:cubicBezTo>
                    <a:pt x="47983" y="513293"/>
                    <a:pt x="0" y="494240"/>
                    <a:pt x="0" y="470425"/>
                  </a:cubicBezTo>
                  <a:close/>
                  <a:moveTo>
                    <a:pt x="107471" y="331151"/>
                  </a:moveTo>
                  <a:cubicBezTo>
                    <a:pt x="48264" y="331151"/>
                    <a:pt x="10663" y="350198"/>
                    <a:pt x="10663" y="363083"/>
                  </a:cubicBezTo>
                  <a:cubicBezTo>
                    <a:pt x="10663" y="376249"/>
                    <a:pt x="48264" y="395296"/>
                    <a:pt x="107471" y="395296"/>
                  </a:cubicBezTo>
                  <a:cubicBezTo>
                    <a:pt x="166398" y="395296"/>
                    <a:pt x="203999" y="376249"/>
                    <a:pt x="203999" y="363083"/>
                  </a:cubicBezTo>
                  <a:cubicBezTo>
                    <a:pt x="203999" y="350198"/>
                    <a:pt x="166398" y="331151"/>
                    <a:pt x="107471" y="331151"/>
                  </a:cubicBezTo>
                  <a:close/>
                  <a:moveTo>
                    <a:pt x="558372" y="325019"/>
                  </a:moveTo>
                  <a:cubicBezTo>
                    <a:pt x="548831" y="325019"/>
                    <a:pt x="540974" y="332584"/>
                    <a:pt x="540974" y="342390"/>
                  </a:cubicBezTo>
                  <a:cubicBezTo>
                    <a:pt x="540974" y="351917"/>
                    <a:pt x="548831" y="359482"/>
                    <a:pt x="558372" y="359482"/>
                  </a:cubicBezTo>
                  <a:cubicBezTo>
                    <a:pt x="567913" y="359482"/>
                    <a:pt x="575770" y="351917"/>
                    <a:pt x="575770" y="342390"/>
                  </a:cubicBezTo>
                  <a:cubicBezTo>
                    <a:pt x="575770" y="332584"/>
                    <a:pt x="567913" y="325019"/>
                    <a:pt x="558372" y="325019"/>
                  </a:cubicBezTo>
                  <a:close/>
                  <a:moveTo>
                    <a:pt x="107471" y="320226"/>
                  </a:moveTo>
                  <a:cubicBezTo>
                    <a:pt x="166679" y="320226"/>
                    <a:pt x="214942" y="339554"/>
                    <a:pt x="214942" y="363083"/>
                  </a:cubicBezTo>
                  <a:lnTo>
                    <a:pt x="214942" y="405941"/>
                  </a:lnTo>
                  <a:cubicBezTo>
                    <a:pt x="214942" y="429750"/>
                    <a:pt x="166679" y="449078"/>
                    <a:pt x="107471" y="449078"/>
                  </a:cubicBezTo>
                  <a:cubicBezTo>
                    <a:pt x="47983" y="449078"/>
                    <a:pt x="0" y="429750"/>
                    <a:pt x="0" y="405941"/>
                  </a:cubicBezTo>
                  <a:lnTo>
                    <a:pt x="0" y="363083"/>
                  </a:lnTo>
                  <a:cubicBezTo>
                    <a:pt x="0" y="339554"/>
                    <a:pt x="47983" y="320226"/>
                    <a:pt x="107471" y="320226"/>
                  </a:cubicBezTo>
                  <a:close/>
                  <a:moveTo>
                    <a:pt x="327706" y="0"/>
                  </a:moveTo>
                  <a:lnTo>
                    <a:pt x="604393" y="55477"/>
                  </a:lnTo>
                  <a:lnTo>
                    <a:pt x="604393" y="553092"/>
                  </a:lnTo>
                  <a:lnTo>
                    <a:pt x="327706" y="553092"/>
                  </a:lnTo>
                  <a:lnTo>
                    <a:pt x="327706" y="265619"/>
                  </a:lnTo>
                  <a:lnTo>
                    <a:pt x="572684" y="294198"/>
                  </a:lnTo>
                  <a:cubicBezTo>
                    <a:pt x="573526" y="294478"/>
                    <a:pt x="574367" y="294478"/>
                    <a:pt x="575209" y="294478"/>
                  </a:cubicBezTo>
                  <a:cubicBezTo>
                    <a:pt x="585592" y="294478"/>
                    <a:pt x="594572" y="286633"/>
                    <a:pt x="595694" y="275985"/>
                  </a:cubicBezTo>
                  <a:cubicBezTo>
                    <a:pt x="597097" y="264778"/>
                    <a:pt x="588959" y="254411"/>
                    <a:pt x="577454" y="253010"/>
                  </a:cubicBezTo>
                  <a:lnTo>
                    <a:pt x="329951" y="224151"/>
                  </a:lnTo>
                  <a:cubicBezTo>
                    <a:pt x="329109" y="223870"/>
                    <a:pt x="328548" y="224151"/>
                    <a:pt x="327706" y="224151"/>
                  </a:cubicBezTo>
                  <a:lnTo>
                    <a:pt x="327706" y="203417"/>
                  </a:lnTo>
                  <a:lnTo>
                    <a:pt x="572122" y="239001"/>
                  </a:lnTo>
                  <a:cubicBezTo>
                    <a:pt x="573245" y="239001"/>
                    <a:pt x="574087" y="239001"/>
                    <a:pt x="575209" y="239001"/>
                  </a:cubicBezTo>
                  <a:cubicBezTo>
                    <a:pt x="585311" y="239001"/>
                    <a:pt x="594010" y="231716"/>
                    <a:pt x="595694" y="221349"/>
                  </a:cubicBezTo>
                  <a:cubicBezTo>
                    <a:pt x="597378" y="210141"/>
                    <a:pt x="589521" y="199494"/>
                    <a:pt x="578015" y="197813"/>
                  </a:cubicBezTo>
                  <a:lnTo>
                    <a:pt x="330512" y="161949"/>
                  </a:lnTo>
                  <a:cubicBezTo>
                    <a:pt x="329671" y="161669"/>
                    <a:pt x="328548" y="161949"/>
                    <a:pt x="327706" y="162229"/>
                  </a:cubicBezTo>
                  <a:lnTo>
                    <a:pt x="327706" y="143737"/>
                  </a:lnTo>
                  <a:lnTo>
                    <a:pt x="571842" y="183523"/>
                  </a:lnTo>
                  <a:cubicBezTo>
                    <a:pt x="572964" y="183803"/>
                    <a:pt x="574087" y="183803"/>
                    <a:pt x="575209" y="183803"/>
                  </a:cubicBezTo>
                  <a:cubicBezTo>
                    <a:pt x="585031" y="183803"/>
                    <a:pt x="594010" y="176519"/>
                    <a:pt x="595694" y="166432"/>
                  </a:cubicBezTo>
                  <a:cubicBezTo>
                    <a:pt x="597378" y="154944"/>
                    <a:pt x="589801" y="144297"/>
                    <a:pt x="578577" y="142616"/>
                  </a:cubicBezTo>
                  <a:lnTo>
                    <a:pt x="331074" y="102269"/>
                  </a:lnTo>
                  <a:cubicBezTo>
                    <a:pt x="329951" y="102269"/>
                    <a:pt x="328829" y="102549"/>
                    <a:pt x="327706" y="102549"/>
                  </a:cubicBezTo>
                  <a:lnTo>
                    <a:pt x="327706" y="79573"/>
                  </a:lnTo>
                  <a:lnTo>
                    <a:pt x="571000" y="128046"/>
                  </a:lnTo>
                  <a:cubicBezTo>
                    <a:pt x="572403" y="128326"/>
                    <a:pt x="573806" y="128606"/>
                    <a:pt x="575209" y="128606"/>
                  </a:cubicBezTo>
                  <a:cubicBezTo>
                    <a:pt x="584750" y="128606"/>
                    <a:pt x="593449" y="121602"/>
                    <a:pt x="595414" y="111795"/>
                  </a:cubicBezTo>
                  <a:cubicBezTo>
                    <a:pt x="597658" y="100588"/>
                    <a:pt x="590362" y="89660"/>
                    <a:pt x="579138" y="87419"/>
                  </a:cubicBezTo>
                  <a:lnTo>
                    <a:pt x="331635" y="38106"/>
                  </a:lnTo>
                  <a:cubicBezTo>
                    <a:pt x="330232" y="37825"/>
                    <a:pt x="329109" y="38106"/>
                    <a:pt x="327706" y="38106"/>
                  </a:cubicBezTo>
                  <a:close/>
                  <a:moveTo>
                    <a:pt x="313734" y="0"/>
                  </a:moveTo>
                  <a:lnTo>
                    <a:pt x="313734" y="553092"/>
                  </a:lnTo>
                  <a:lnTo>
                    <a:pt x="239362" y="553092"/>
                  </a:lnTo>
                  <a:cubicBezTo>
                    <a:pt x="241607" y="547488"/>
                    <a:pt x="243010" y="541324"/>
                    <a:pt x="243010" y="534880"/>
                  </a:cubicBezTo>
                  <a:lnTo>
                    <a:pt x="243010" y="363124"/>
                  </a:lnTo>
                  <a:cubicBezTo>
                    <a:pt x="243010" y="314371"/>
                    <a:pt x="172847" y="292236"/>
                    <a:pt x="107455" y="292236"/>
                  </a:cubicBezTo>
                  <a:cubicBezTo>
                    <a:pt x="102404" y="292236"/>
                    <a:pt x="97352" y="292517"/>
                    <a:pt x="92300" y="292797"/>
                  </a:cubicBezTo>
                  <a:lnTo>
                    <a:pt x="92300" y="11067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hangingPunct="1">
                <a:defRPr/>
              </a:pPr>
              <a:endParaRPr lang="en-US" kern="12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40B57687-A165-45FE-890A-B088B72412FF}"/>
                </a:ext>
              </a:extLst>
            </p:cNvPr>
            <p:cNvSpPr txBox="1"/>
            <p:nvPr/>
          </p:nvSpPr>
          <p:spPr>
            <a:xfrm>
              <a:off x="2010884" y="452189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hangingPunct="1">
                <a:defRPr/>
              </a:pPr>
              <a:r>
                <a:rPr kumimoji="1" lang="zh-CN" altLang="en-US" sz="1200" kern="1200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"/>
                </a:rPr>
                <a:t>监控告警</a:t>
              </a:r>
              <a:endParaRPr kumimoji="1" lang="zh-CN" altLang="en-US" sz="12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578797" y="2165779"/>
              <a:ext cx="1438601" cy="1483795"/>
              <a:chOff x="3861719" y="1672674"/>
              <a:chExt cx="1438601" cy="1483795"/>
            </a:xfrm>
          </p:grpSpPr>
          <p:sp>
            <p:nvSpPr>
              <p:cNvPr id="6" name="server_30454">
                <a:extLst>
                  <a:ext uri="{FF2B5EF4-FFF2-40B4-BE49-F238E27FC236}">
                    <a16:creationId xmlns="" xmlns:a16="http://schemas.microsoft.com/office/drawing/2014/main" id="{073C2280-4CDB-4405-A901-111FF3C4F2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9426" y="2282518"/>
                <a:ext cx="609685" cy="582777"/>
              </a:xfrm>
              <a:custGeom>
                <a:avLst/>
                <a:gdLst>
                  <a:gd name="connsiteX0" fmla="*/ 0 w 604393"/>
                  <a:gd name="connsiteY0" fmla="*/ 491982 h 577719"/>
                  <a:gd name="connsiteX1" fmla="*/ 107471 w 604393"/>
                  <a:gd name="connsiteY1" fmla="*/ 534851 h 577719"/>
                  <a:gd name="connsiteX2" fmla="*/ 214942 w 604393"/>
                  <a:gd name="connsiteY2" fmla="*/ 491982 h 577719"/>
                  <a:gd name="connsiteX3" fmla="*/ 214942 w 604393"/>
                  <a:gd name="connsiteY3" fmla="*/ 534851 h 577719"/>
                  <a:gd name="connsiteX4" fmla="*/ 107471 w 604393"/>
                  <a:gd name="connsiteY4" fmla="*/ 577719 h 577719"/>
                  <a:gd name="connsiteX5" fmla="*/ 0 w 604393"/>
                  <a:gd name="connsiteY5" fmla="*/ 534851 h 577719"/>
                  <a:gd name="connsiteX6" fmla="*/ 0 w 604393"/>
                  <a:gd name="connsiteY6" fmla="*/ 427556 h 577719"/>
                  <a:gd name="connsiteX7" fmla="*/ 107471 w 604393"/>
                  <a:gd name="connsiteY7" fmla="*/ 470425 h 577719"/>
                  <a:gd name="connsiteX8" fmla="*/ 214942 w 604393"/>
                  <a:gd name="connsiteY8" fmla="*/ 427556 h 577719"/>
                  <a:gd name="connsiteX9" fmla="*/ 214942 w 604393"/>
                  <a:gd name="connsiteY9" fmla="*/ 470425 h 577719"/>
                  <a:gd name="connsiteX10" fmla="*/ 107471 w 604393"/>
                  <a:gd name="connsiteY10" fmla="*/ 513293 h 577719"/>
                  <a:gd name="connsiteX11" fmla="*/ 0 w 604393"/>
                  <a:gd name="connsiteY11" fmla="*/ 470425 h 577719"/>
                  <a:gd name="connsiteX12" fmla="*/ 107471 w 604393"/>
                  <a:gd name="connsiteY12" fmla="*/ 331151 h 577719"/>
                  <a:gd name="connsiteX13" fmla="*/ 10663 w 604393"/>
                  <a:gd name="connsiteY13" fmla="*/ 363083 h 577719"/>
                  <a:gd name="connsiteX14" fmla="*/ 107471 w 604393"/>
                  <a:gd name="connsiteY14" fmla="*/ 395296 h 577719"/>
                  <a:gd name="connsiteX15" fmla="*/ 203999 w 604393"/>
                  <a:gd name="connsiteY15" fmla="*/ 363083 h 577719"/>
                  <a:gd name="connsiteX16" fmla="*/ 107471 w 604393"/>
                  <a:gd name="connsiteY16" fmla="*/ 331151 h 577719"/>
                  <a:gd name="connsiteX17" fmla="*/ 558372 w 604393"/>
                  <a:gd name="connsiteY17" fmla="*/ 325019 h 577719"/>
                  <a:gd name="connsiteX18" fmla="*/ 540974 w 604393"/>
                  <a:gd name="connsiteY18" fmla="*/ 342390 h 577719"/>
                  <a:gd name="connsiteX19" fmla="*/ 558372 w 604393"/>
                  <a:gd name="connsiteY19" fmla="*/ 359482 h 577719"/>
                  <a:gd name="connsiteX20" fmla="*/ 575770 w 604393"/>
                  <a:gd name="connsiteY20" fmla="*/ 342390 h 577719"/>
                  <a:gd name="connsiteX21" fmla="*/ 558372 w 604393"/>
                  <a:gd name="connsiteY21" fmla="*/ 325019 h 577719"/>
                  <a:gd name="connsiteX22" fmla="*/ 107471 w 604393"/>
                  <a:gd name="connsiteY22" fmla="*/ 320226 h 577719"/>
                  <a:gd name="connsiteX23" fmla="*/ 214942 w 604393"/>
                  <a:gd name="connsiteY23" fmla="*/ 363083 h 577719"/>
                  <a:gd name="connsiteX24" fmla="*/ 214942 w 604393"/>
                  <a:gd name="connsiteY24" fmla="*/ 405941 h 577719"/>
                  <a:gd name="connsiteX25" fmla="*/ 107471 w 604393"/>
                  <a:gd name="connsiteY25" fmla="*/ 449078 h 577719"/>
                  <a:gd name="connsiteX26" fmla="*/ 0 w 604393"/>
                  <a:gd name="connsiteY26" fmla="*/ 405941 h 577719"/>
                  <a:gd name="connsiteX27" fmla="*/ 0 w 604393"/>
                  <a:gd name="connsiteY27" fmla="*/ 363083 h 577719"/>
                  <a:gd name="connsiteX28" fmla="*/ 107471 w 604393"/>
                  <a:gd name="connsiteY28" fmla="*/ 320226 h 577719"/>
                  <a:gd name="connsiteX29" fmla="*/ 327706 w 604393"/>
                  <a:gd name="connsiteY29" fmla="*/ 0 h 577719"/>
                  <a:gd name="connsiteX30" fmla="*/ 604393 w 604393"/>
                  <a:gd name="connsiteY30" fmla="*/ 55477 h 577719"/>
                  <a:gd name="connsiteX31" fmla="*/ 604393 w 604393"/>
                  <a:gd name="connsiteY31" fmla="*/ 553092 h 577719"/>
                  <a:gd name="connsiteX32" fmla="*/ 327706 w 604393"/>
                  <a:gd name="connsiteY32" fmla="*/ 553092 h 577719"/>
                  <a:gd name="connsiteX33" fmla="*/ 327706 w 604393"/>
                  <a:gd name="connsiteY33" fmla="*/ 265619 h 577719"/>
                  <a:gd name="connsiteX34" fmla="*/ 572684 w 604393"/>
                  <a:gd name="connsiteY34" fmla="*/ 294198 h 577719"/>
                  <a:gd name="connsiteX35" fmla="*/ 575209 w 604393"/>
                  <a:gd name="connsiteY35" fmla="*/ 294478 h 577719"/>
                  <a:gd name="connsiteX36" fmla="*/ 595694 w 604393"/>
                  <a:gd name="connsiteY36" fmla="*/ 275985 h 577719"/>
                  <a:gd name="connsiteX37" fmla="*/ 577454 w 604393"/>
                  <a:gd name="connsiteY37" fmla="*/ 253010 h 577719"/>
                  <a:gd name="connsiteX38" fmla="*/ 329951 w 604393"/>
                  <a:gd name="connsiteY38" fmla="*/ 224151 h 577719"/>
                  <a:gd name="connsiteX39" fmla="*/ 327706 w 604393"/>
                  <a:gd name="connsiteY39" fmla="*/ 224151 h 577719"/>
                  <a:gd name="connsiteX40" fmla="*/ 327706 w 604393"/>
                  <a:gd name="connsiteY40" fmla="*/ 203417 h 577719"/>
                  <a:gd name="connsiteX41" fmla="*/ 572122 w 604393"/>
                  <a:gd name="connsiteY41" fmla="*/ 239001 h 577719"/>
                  <a:gd name="connsiteX42" fmla="*/ 575209 w 604393"/>
                  <a:gd name="connsiteY42" fmla="*/ 239001 h 577719"/>
                  <a:gd name="connsiteX43" fmla="*/ 595694 w 604393"/>
                  <a:gd name="connsiteY43" fmla="*/ 221349 h 577719"/>
                  <a:gd name="connsiteX44" fmla="*/ 578015 w 604393"/>
                  <a:gd name="connsiteY44" fmla="*/ 197813 h 577719"/>
                  <a:gd name="connsiteX45" fmla="*/ 330512 w 604393"/>
                  <a:gd name="connsiteY45" fmla="*/ 161949 h 577719"/>
                  <a:gd name="connsiteX46" fmla="*/ 327706 w 604393"/>
                  <a:gd name="connsiteY46" fmla="*/ 162229 h 577719"/>
                  <a:gd name="connsiteX47" fmla="*/ 327706 w 604393"/>
                  <a:gd name="connsiteY47" fmla="*/ 143737 h 577719"/>
                  <a:gd name="connsiteX48" fmla="*/ 571842 w 604393"/>
                  <a:gd name="connsiteY48" fmla="*/ 183523 h 577719"/>
                  <a:gd name="connsiteX49" fmla="*/ 575209 w 604393"/>
                  <a:gd name="connsiteY49" fmla="*/ 183803 h 577719"/>
                  <a:gd name="connsiteX50" fmla="*/ 595694 w 604393"/>
                  <a:gd name="connsiteY50" fmla="*/ 166432 h 577719"/>
                  <a:gd name="connsiteX51" fmla="*/ 578577 w 604393"/>
                  <a:gd name="connsiteY51" fmla="*/ 142616 h 577719"/>
                  <a:gd name="connsiteX52" fmla="*/ 331074 w 604393"/>
                  <a:gd name="connsiteY52" fmla="*/ 102269 h 577719"/>
                  <a:gd name="connsiteX53" fmla="*/ 327706 w 604393"/>
                  <a:gd name="connsiteY53" fmla="*/ 102549 h 577719"/>
                  <a:gd name="connsiteX54" fmla="*/ 327706 w 604393"/>
                  <a:gd name="connsiteY54" fmla="*/ 79573 h 577719"/>
                  <a:gd name="connsiteX55" fmla="*/ 571000 w 604393"/>
                  <a:gd name="connsiteY55" fmla="*/ 128046 h 577719"/>
                  <a:gd name="connsiteX56" fmla="*/ 575209 w 604393"/>
                  <a:gd name="connsiteY56" fmla="*/ 128606 h 577719"/>
                  <a:gd name="connsiteX57" fmla="*/ 595414 w 604393"/>
                  <a:gd name="connsiteY57" fmla="*/ 111795 h 577719"/>
                  <a:gd name="connsiteX58" fmla="*/ 579138 w 604393"/>
                  <a:gd name="connsiteY58" fmla="*/ 87419 h 577719"/>
                  <a:gd name="connsiteX59" fmla="*/ 331635 w 604393"/>
                  <a:gd name="connsiteY59" fmla="*/ 38106 h 577719"/>
                  <a:gd name="connsiteX60" fmla="*/ 327706 w 604393"/>
                  <a:gd name="connsiteY60" fmla="*/ 38106 h 577719"/>
                  <a:gd name="connsiteX61" fmla="*/ 313734 w 604393"/>
                  <a:gd name="connsiteY61" fmla="*/ 0 h 577719"/>
                  <a:gd name="connsiteX62" fmla="*/ 313734 w 604393"/>
                  <a:gd name="connsiteY62" fmla="*/ 553092 h 577719"/>
                  <a:gd name="connsiteX63" fmla="*/ 239362 w 604393"/>
                  <a:gd name="connsiteY63" fmla="*/ 553092 h 577719"/>
                  <a:gd name="connsiteX64" fmla="*/ 243010 w 604393"/>
                  <a:gd name="connsiteY64" fmla="*/ 534880 h 577719"/>
                  <a:gd name="connsiteX65" fmla="*/ 243010 w 604393"/>
                  <a:gd name="connsiteY65" fmla="*/ 363124 h 577719"/>
                  <a:gd name="connsiteX66" fmla="*/ 107455 w 604393"/>
                  <a:gd name="connsiteY66" fmla="*/ 292236 h 577719"/>
                  <a:gd name="connsiteX67" fmla="*/ 92300 w 604393"/>
                  <a:gd name="connsiteY67" fmla="*/ 292797 h 577719"/>
                  <a:gd name="connsiteX68" fmla="*/ 92300 w 604393"/>
                  <a:gd name="connsiteY68" fmla="*/ 110674 h 57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4393" h="577719">
                    <a:moveTo>
                      <a:pt x="0" y="491982"/>
                    </a:moveTo>
                    <a:cubicBezTo>
                      <a:pt x="0" y="515518"/>
                      <a:pt x="47983" y="534851"/>
                      <a:pt x="107471" y="534851"/>
                    </a:cubicBezTo>
                    <a:cubicBezTo>
                      <a:pt x="166679" y="534851"/>
                      <a:pt x="214942" y="515518"/>
                      <a:pt x="214942" y="491982"/>
                    </a:cubicBezTo>
                    <a:lnTo>
                      <a:pt x="214942" y="534851"/>
                    </a:lnTo>
                    <a:cubicBezTo>
                      <a:pt x="214942" y="558666"/>
                      <a:pt x="166679" y="577719"/>
                      <a:pt x="107471" y="577719"/>
                    </a:cubicBezTo>
                    <a:cubicBezTo>
                      <a:pt x="47983" y="577719"/>
                      <a:pt x="0" y="558666"/>
                      <a:pt x="0" y="534851"/>
                    </a:cubicBezTo>
                    <a:close/>
                    <a:moveTo>
                      <a:pt x="0" y="427556"/>
                    </a:moveTo>
                    <a:cubicBezTo>
                      <a:pt x="0" y="451372"/>
                      <a:pt x="47983" y="470425"/>
                      <a:pt x="107471" y="470425"/>
                    </a:cubicBezTo>
                    <a:cubicBezTo>
                      <a:pt x="166679" y="470425"/>
                      <a:pt x="214942" y="451372"/>
                      <a:pt x="214942" y="427556"/>
                    </a:cubicBezTo>
                    <a:lnTo>
                      <a:pt x="214942" y="470425"/>
                    </a:lnTo>
                    <a:cubicBezTo>
                      <a:pt x="214942" y="494240"/>
                      <a:pt x="166679" y="513293"/>
                      <a:pt x="107471" y="513293"/>
                    </a:cubicBezTo>
                    <a:cubicBezTo>
                      <a:pt x="47983" y="513293"/>
                      <a:pt x="0" y="494240"/>
                      <a:pt x="0" y="470425"/>
                    </a:cubicBezTo>
                    <a:close/>
                    <a:moveTo>
                      <a:pt x="107471" y="331151"/>
                    </a:moveTo>
                    <a:cubicBezTo>
                      <a:pt x="48264" y="331151"/>
                      <a:pt x="10663" y="350198"/>
                      <a:pt x="10663" y="363083"/>
                    </a:cubicBezTo>
                    <a:cubicBezTo>
                      <a:pt x="10663" y="376249"/>
                      <a:pt x="48264" y="395296"/>
                      <a:pt x="107471" y="395296"/>
                    </a:cubicBezTo>
                    <a:cubicBezTo>
                      <a:pt x="166398" y="395296"/>
                      <a:pt x="203999" y="376249"/>
                      <a:pt x="203999" y="363083"/>
                    </a:cubicBezTo>
                    <a:cubicBezTo>
                      <a:pt x="203999" y="350198"/>
                      <a:pt x="166398" y="331151"/>
                      <a:pt x="107471" y="331151"/>
                    </a:cubicBezTo>
                    <a:close/>
                    <a:moveTo>
                      <a:pt x="558372" y="325019"/>
                    </a:moveTo>
                    <a:cubicBezTo>
                      <a:pt x="548831" y="325019"/>
                      <a:pt x="540974" y="332584"/>
                      <a:pt x="540974" y="342390"/>
                    </a:cubicBezTo>
                    <a:cubicBezTo>
                      <a:pt x="540974" y="351917"/>
                      <a:pt x="548831" y="359482"/>
                      <a:pt x="558372" y="359482"/>
                    </a:cubicBezTo>
                    <a:cubicBezTo>
                      <a:pt x="567913" y="359482"/>
                      <a:pt x="575770" y="351917"/>
                      <a:pt x="575770" y="342390"/>
                    </a:cubicBezTo>
                    <a:cubicBezTo>
                      <a:pt x="575770" y="332584"/>
                      <a:pt x="567913" y="325019"/>
                      <a:pt x="558372" y="325019"/>
                    </a:cubicBezTo>
                    <a:close/>
                    <a:moveTo>
                      <a:pt x="107471" y="320226"/>
                    </a:moveTo>
                    <a:cubicBezTo>
                      <a:pt x="166679" y="320226"/>
                      <a:pt x="214942" y="339554"/>
                      <a:pt x="214942" y="363083"/>
                    </a:cubicBezTo>
                    <a:lnTo>
                      <a:pt x="214942" y="405941"/>
                    </a:lnTo>
                    <a:cubicBezTo>
                      <a:pt x="214942" y="429750"/>
                      <a:pt x="166679" y="449078"/>
                      <a:pt x="107471" y="449078"/>
                    </a:cubicBezTo>
                    <a:cubicBezTo>
                      <a:pt x="47983" y="449078"/>
                      <a:pt x="0" y="429750"/>
                      <a:pt x="0" y="405941"/>
                    </a:cubicBezTo>
                    <a:lnTo>
                      <a:pt x="0" y="363083"/>
                    </a:lnTo>
                    <a:cubicBezTo>
                      <a:pt x="0" y="339554"/>
                      <a:pt x="47983" y="320226"/>
                      <a:pt x="107471" y="320226"/>
                    </a:cubicBezTo>
                    <a:close/>
                    <a:moveTo>
                      <a:pt x="327706" y="0"/>
                    </a:moveTo>
                    <a:lnTo>
                      <a:pt x="604393" y="55477"/>
                    </a:lnTo>
                    <a:lnTo>
                      <a:pt x="604393" y="553092"/>
                    </a:lnTo>
                    <a:lnTo>
                      <a:pt x="327706" y="553092"/>
                    </a:lnTo>
                    <a:lnTo>
                      <a:pt x="327706" y="265619"/>
                    </a:lnTo>
                    <a:lnTo>
                      <a:pt x="572684" y="294198"/>
                    </a:lnTo>
                    <a:cubicBezTo>
                      <a:pt x="573526" y="294478"/>
                      <a:pt x="574367" y="294478"/>
                      <a:pt x="575209" y="294478"/>
                    </a:cubicBezTo>
                    <a:cubicBezTo>
                      <a:pt x="585592" y="294478"/>
                      <a:pt x="594572" y="286633"/>
                      <a:pt x="595694" y="275985"/>
                    </a:cubicBezTo>
                    <a:cubicBezTo>
                      <a:pt x="597097" y="264778"/>
                      <a:pt x="588959" y="254411"/>
                      <a:pt x="577454" y="253010"/>
                    </a:cubicBezTo>
                    <a:lnTo>
                      <a:pt x="329951" y="224151"/>
                    </a:lnTo>
                    <a:cubicBezTo>
                      <a:pt x="329109" y="223870"/>
                      <a:pt x="328548" y="224151"/>
                      <a:pt x="327706" y="224151"/>
                    </a:cubicBezTo>
                    <a:lnTo>
                      <a:pt x="327706" y="203417"/>
                    </a:lnTo>
                    <a:lnTo>
                      <a:pt x="572122" y="239001"/>
                    </a:lnTo>
                    <a:cubicBezTo>
                      <a:pt x="573245" y="239001"/>
                      <a:pt x="574087" y="239001"/>
                      <a:pt x="575209" y="239001"/>
                    </a:cubicBezTo>
                    <a:cubicBezTo>
                      <a:pt x="585311" y="239001"/>
                      <a:pt x="594010" y="231716"/>
                      <a:pt x="595694" y="221349"/>
                    </a:cubicBezTo>
                    <a:cubicBezTo>
                      <a:pt x="597378" y="210141"/>
                      <a:pt x="589521" y="199494"/>
                      <a:pt x="578015" y="197813"/>
                    </a:cubicBezTo>
                    <a:lnTo>
                      <a:pt x="330512" y="161949"/>
                    </a:lnTo>
                    <a:cubicBezTo>
                      <a:pt x="329671" y="161669"/>
                      <a:pt x="328548" y="161949"/>
                      <a:pt x="327706" y="162229"/>
                    </a:cubicBezTo>
                    <a:lnTo>
                      <a:pt x="327706" y="143737"/>
                    </a:lnTo>
                    <a:lnTo>
                      <a:pt x="571842" y="183523"/>
                    </a:lnTo>
                    <a:cubicBezTo>
                      <a:pt x="572964" y="183803"/>
                      <a:pt x="574087" y="183803"/>
                      <a:pt x="575209" y="183803"/>
                    </a:cubicBezTo>
                    <a:cubicBezTo>
                      <a:pt x="585031" y="183803"/>
                      <a:pt x="594010" y="176519"/>
                      <a:pt x="595694" y="166432"/>
                    </a:cubicBezTo>
                    <a:cubicBezTo>
                      <a:pt x="597378" y="154944"/>
                      <a:pt x="589801" y="144297"/>
                      <a:pt x="578577" y="142616"/>
                    </a:cubicBezTo>
                    <a:lnTo>
                      <a:pt x="331074" y="102269"/>
                    </a:lnTo>
                    <a:cubicBezTo>
                      <a:pt x="329951" y="102269"/>
                      <a:pt x="328829" y="102549"/>
                      <a:pt x="327706" y="102549"/>
                    </a:cubicBezTo>
                    <a:lnTo>
                      <a:pt x="327706" y="79573"/>
                    </a:lnTo>
                    <a:lnTo>
                      <a:pt x="571000" y="128046"/>
                    </a:lnTo>
                    <a:cubicBezTo>
                      <a:pt x="572403" y="128326"/>
                      <a:pt x="573806" y="128606"/>
                      <a:pt x="575209" y="128606"/>
                    </a:cubicBezTo>
                    <a:cubicBezTo>
                      <a:pt x="584750" y="128606"/>
                      <a:pt x="593449" y="121602"/>
                      <a:pt x="595414" y="111795"/>
                    </a:cubicBezTo>
                    <a:cubicBezTo>
                      <a:pt x="597658" y="100588"/>
                      <a:pt x="590362" y="89660"/>
                      <a:pt x="579138" y="87419"/>
                    </a:cubicBezTo>
                    <a:lnTo>
                      <a:pt x="331635" y="38106"/>
                    </a:lnTo>
                    <a:cubicBezTo>
                      <a:pt x="330232" y="37825"/>
                      <a:pt x="329109" y="38106"/>
                      <a:pt x="327706" y="38106"/>
                    </a:cubicBezTo>
                    <a:close/>
                    <a:moveTo>
                      <a:pt x="313734" y="0"/>
                    </a:moveTo>
                    <a:lnTo>
                      <a:pt x="313734" y="553092"/>
                    </a:lnTo>
                    <a:lnTo>
                      <a:pt x="239362" y="553092"/>
                    </a:lnTo>
                    <a:cubicBezTo>
                      <a:pt x="241607" y="547488"/>
                      <a:pt x="243010" y="541324"/>
                      <a:pt x="243010" y="534880"/>
                    </a:cubicBezTo>
                    <a:lnTo>
                      <a:pt x="243010" y="363124"/>
                    </a:lnTo>
                    <a:cubicBezTo>
                      <a:pt x="243010" y="314371"/>
                      <a:pt x="172847" y="292236"/>
                      <a:pt x="107455" y="292236"/>
                    </a:cubicBezTo>
                    <a:cubicBezTo>
                      <a:pt x="102404" y="292236"/>
                      <a:pt x="97352" y="292517"/>
                      <a:pt x="92300" y="292797"/>
                    </a:cubicBezTo>
                    <a:lnTo>
                      <a:pt x="92300" y="11067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hangingPunct="1">
                  <a:defRPr/>
                </a:pPr>
                <a:endParaRPr lang="en-US" kern="12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FD81493C-85B9-467B-846D-A1D8E1A4CE0B}"/>
                  </a:ext>
                </a:extLst>
              </p:cNvPr>
              <p:cNvSpPr txBox="1"/>
              <p:nvPr/>
            </p:nvSpPr>
            <p:spPr>
              <a:xfrm>
                <a:off x="4180909" y="1928095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hangingPunct="1">
                  <a:defRPr/>
                </a:pPr>
                <a:r>
                  <a:rPr kumimoji="1" lang="zh-CN" altLang="en-US" sz="1200" kern="1200" dirty="0" smtClean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"/>
                  </a:rPr>
                  <a:t>审核发布</a:t>
                </a:r>
                <a:endParaRPr kumimoji="1" lang="zh-CN" altLang="en-US" sz="1200" kern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F121732C-9266-4BBC-AF0F-F29431C109C6}"/>
                  </a:ext>
                </a:extLst>
              </p:cNvPr>
              <p:cNvSpPr/>
              <p:nvPr/>
            </p:nvSpPr>
            <p:spPr>
              <a:xfrm>
                <a:off x="3861719" y="1672674"/>
                <a:ext cx="1438601" cy="1483795"/>
              </a:xfrm>
              <a:prstGeom prst="ellipse">
                <a:avLst/>
              </a:prstGeom>
              <a:no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defRPr/>
                </a:pPr>
                <a:endParaRPr kumimoji="1" lang="zh-CN" altLang="en-US" sz="1867">
                  <a:solidFill>
                    <a:srgbClr val="FFFFFF"/>
                  </a:solidFill>
                  <a:latin typeface="Calibri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8C1CE1B6-B952-4170-A7DA-D565C4268E94}"/>
                </a:ext>
              </a:extLst>
            </p:cNvPr>
            <p:cNvSpPr/>
            <p:nvPr/>
          </p:nvSpPr>
          <p:spPr>
            <a:xfrm>
              <a:off x="5115836" y="3960175"/>
              <a:ext cx="1582461" cy="1632175"/>
            </a:xfrm>
            <a:prstGeom prst="ellipse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kumimoji="1" lang="zh-CN" altLang="en-US" sz="1867">
                <a:solidFill>
                  <a:srgbClr val="FFFFFF"/>
                </a:solidFill>
                <a:latin typeface="Calibri"/>
                <a:ea typeface="等线" panose="02010600030101010101" pitchFamily="2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2667BE28-74EB-4E08-90B6-55584E2E473B}"/>
                </a:ext>
              </a:extLst>
            </p:cNvPr>
            <p:cNvSpPr/>
            <p:nvPr/>
          </p:nvSpPr>
          <p:spPr>
            <a:xfrm>
              <a:off x="3178213" y="4560348"/>
              <a:ext cx="1582461" cy="1632175"/>
            </a:xfrm>
            <a:prstGeom prst="ellipse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kumimoji="1" lang="zh-CN" altLang="en-US" sz="1867">
                <a:solidFill>
                  <a:srgbClr val="FFFFFF"/>
                </a:solidFill>
                <a:latin typeface="Calibri"/>
                <a:ea typeface="等线" panose="02010600030101010101" pitchFamily="2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1631BD97-FF00-40B4-BF05-325D4B909BB8}"/>
                </a:ext>
              </a:extLst>
            </p:cNvPr>
            <p:cNvSpPr/>
            <p:nvPr/>
          </p:nvSpPr>
          <p:spPr>
            <a:xfrm>
              <a:off x="1603101" y="3649574"/>
              <a:ext cx="1582461" cy="1632175"/>
            </a:xfrm>
            <a:prstGeom prst="ellipse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kumimoji="1" lang="zh-CN" altLang="en-US" sz="1867">
                <a:solidFill>
                  <a:srgbClr val="FFFFFF"/>
                </a:solidFill>
                <a:latin typeface="Calibri"/>
                <a:ea typeface="等线" panose="02010600030101010101" pitchFamily="2" charset="-122"/>
              </a:endParaRPr>
            </a:p>
          </p:txBody>
        </p:sp>
      </p:grpSp>
      <p:sp>
        <p:nvSpPr>
          <p:cNvPr id="24" name="等腰三角形 30">
            <a:extLst>
              <a:ext uri="{FF2B5EF4-FFF2-40B4-BE49-F238E27FC236}">
                <a16:creationId xmlns="" xmlns:a16="http://schemas.microsoft.com/office/drawing/2014/main" id="{5390CBA7-E264-4E58-9479-F43F404A4D8C}"/>
              </a:ext>
            </a:extLst>
          </p:cNvPr>
          <p:cNvSpPr/>
          <p:nvPr/>
        </p:nvSpPr>
        <p:spPr>
          <a:xfrm>
            <a:off x="894086" y="3055573"/>
            <a:ext cx="225255" cy="13770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86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等腰三角形 31">
            <a:extLst>
              <a:ext uri="{FF2B5EF4-FFF2-40B4-BE49-F238E27FC236}">
                <a16:creationId xmlns="" xmlns:a16="http://schemas.microsoft.com/office/drawing/2014/main" id="{BD64AB53-838B-4B25-9551-190C15BB1A4D}"/>
              </a:ext>
            </a:extLst>
          </p:cNvPr>
          <p:cNvSpPr/>
          <p:nvPr/>
        </p:nvSpPr>
        <p:spPr>
          <a:xfrm rot="10800000">
            <a:off x="894086" y="4480937"/>
            <a:ext cx="225255" cy="13770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86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 descr="图片包含 游戏机, 钟表&#10;&#10;描述已自动生成">
            <a:extLst>
              <a:ext uri="{FF2B5EF4-FFF2-40B4-BE49-F238E27FC236}">
                <a16:creationId xmlns="" xmlns:a16="http://schemas.microsoft.com/office/drawing/2014/main" id="{AE678508-5F90-4851-AF3C-AA42DC052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4" y="3326877"/>
            <a:ext cx="977566" cy="9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229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94"/>
          <p:cNvSpPr txBox="1"/>
          <p:nvPr/>
        </p:nvSpPr>
        <p:spPr>
          <a:xfrm>
            <a:off x="3972350" y="313799"/>
            <a:ext cx="4247315" cy="704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微</a:t>
            </a:r>
            <a:r>
              <a:rPr kumimoji="1"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盟数据库运维</a:t>
            </a:r>
            <a:r>
              <a:rPr kumimoji="1" lang="zh-CN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系统</a:t>
            </a:r>
            <a:endParaRPr kumimoji="1" lang="zh-CN" alt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等腰三角形 30">
            <a:extLst>
              <a:ext uri="{FF2B5EF4-FFF2-40B4-BE49-F238E27FC236}">
                <a16:creationId xmlns="" xmlns:a16="http://schemas.microsoft.com/office/drawing/2014/main" id="{5390CBA7-E264-4E58-9479-F43F404A4D8C}"/>
              </a:ext>
            </a:extLst>
          </p:cNvPr>
          <p:cNvSpPr/>
          <p:nvPr/>
        </p:nvSpPr>
        <p:spPr>
          <a:xfrm>
            <a:off x="894086" y="3055573"/>
            <a:ext cx="225255" cy="13770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86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等腰三角形 31">
            <a:extLst>
              <a:ext uri="{FF2B5EF4-FFF2-40B4-BE49-F238E27FC236}">
                <a16:creationId xmlns="" xmlns:a16="http://schemas.microsoft.com/office/drawing/2014/main" id="{BD64AB53-838B-4B25-9551-190C15BB1A4D}"/>
              </a:ext>
            </a:extLst>
          </p:cNvPr>
          <p:cNvSpPr/>
          <p:nvPr/>
        </p:nvSpPr>
        <p:spPr>
          <a:xfrm rot="10800000">
            <a:off x="894086" y="4480937"/>
            <a:ext cx="225255" cy="13770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86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9" y="1055096"/>
            <a:ext cx="7932855" cy="376774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016" y="2590213"/>
            <a:ext cx="8781317" cy="409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140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94"/>
          <p:cNvSpPr txBox="1"/>
          <p:nvPr/>
        </p:nvSpPr>
        <p:spPr>
          <a:xfrm>
            <a:off x="3972350" y="313799"/>
            <a:ext cx="4247315" cy="704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微</a:t>
            </a:r>
            <a:r>
              <a:rPr kumimoji="1"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盟数据库运维</a:t>
            </a:r>
            <a:r>
              <a:rPr kumimoji="1" lang="zh-CN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系统</a:t>
            </a:r>
            <a:endParaRPr kumimoji="1" lang="zh-CN" alt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等腰三角形 30">
            <a:extLst>
              <a:ext uri="{FF2B5EF4-FFF2-40B4-BE49-F238E27FC236}">
                <a16:creationId xmlns="" xmlns:a16="http://schemas.microsoft.com/office/drawing/2014/main" id="{5390CBA7-E264-4E58-9479-F43F404A4D8C}"/>
              </a:ext>
            </a:extLst>
          </p:cNvPr>
          <p:cNvSpPr/>
          <p:nvPr/>
        </p:nvSpPr>
        <p:spPr>
          <a:xfrm>
            <a:off x="894086" y="3055573"/>
            <a:ext cx="225255" cy="13770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86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等腰三角形 31">
            <a:extLst>
              <a:ext uri="{FF2B5EF4-FFF2-40B4-BE49-F238E27FC236}">
                <a16:creationId xmlns="" xmlns:a16="http://schemas.microsoft.com/office/drawing/2014/main" id="{BD64AB53-838B-4B25-9551-190C15BB1A4D}"/>
              </a:ext>
            </a:extLst>
          </p:cNvPr>
          <p:cNvSpPr/>
          <p:nvPr/>
        </p:nvSpPr>
        <p:spPr>
          <a:xfrm rot="10800000">
            <a:off x="894086" y="4480937"/>
            <a:ext cx="225255" cy="13770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86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3" y="1388322"/>
            <a:ext cx="7537459" cy="347825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79" y="3055573"/>
            <a:ext cx="9078384" cy="370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388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94"/>
          <p:cNvSpPr txBox="1"/>
          <p:nvPr/>
        </p:nvSpPr>
        <p:spPr>
          <a:xfrm>
            <a:off x="4267302" y="313799"/>
            <a:ext cx="3657409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bg1"/>
                </a:solidFill>
              </a:rPr>
              <a:t>上</a:t>
            </a:r>
            <a:r>
              <a:rPr kumimoji="1" lang="zh-CN" altLang="en-US" sz="3600" dirty="0">
                <a:solidFill>
                  <a:schemeClr val="bg1"/>
                </a:solidFill>
              </a:rPr>
              <a:t>云</a:t>
            </a:r>
            <a:r>
              <a:rPr kumimoji="1" lang="en-US" altLang="zh-CN" sz="3600" dirty="0">
                <a:solidFill>
                  <a:schemeClr val="bg1"/>
                </a:solidFill>
              </a:rPr>
              <a:t>----</a:t>
            </a:r>
            <a:r>
              <a:rPr kumimoji="1" lang="zh-CN" altLang="en-US" sz="3600" dirty="0">
                <a:solidFill>
                  <a:schemeClr val="bg1"/>
                </a:solidFill>
              </a:rPr>
              <a:t>前期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准备</a:t>
            </a:r>
            <a:endParaRPr kumimoji="1"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3" name="流程图: 过程 49">
            <a:extLst>
              <a:ext uri="{FF2B5EF4-FFF2-40B4-BE49-F238E27FC236}">
                <a16:creationId xmlns="" xmlns:a16="http://schemas.microsoft.com/office/drawing/2014/main" id="{150F0486-8EC5-47A3-8B1C-F247C66B2147}"/>
              </a:ext>
            </a:extLst>
          </p:cNvPr>
          <p:cNvSpPr/>
          <p:nvPr/>
        </p:nvSpPr>
        <p:spPr>
          <a:xfrm rot="480000">
            <a:off x="-24622" y="5089982"/>
            <a:ext cx="9494968" cy="2426697"/>
          </a:xfrm>
          <a:prstGeom prst="flowChartProcess">
            <a:avLst/>
          </a:prstGeom>
          <a:solidFill>
            <a:srgbClr val="009D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流程图: 手动操作 48">
            <a:extLst>
              <a:ext uri="{FF2B5EF4-FFF2-40B4-BE49-F238E27FC236}">
                <a16:creationId xmlns="" xmlns:a16="http://schemas.microsoft.com/office/drawing/2014/main" id="{A8B0E101-F041-40DF-BFC4-3D5CD398FAB6}"/>
              </a:ext>
            </a:extLst>
          </p:cNvPr>
          <p:cNvSpPr/>
          <p:nvPr/>
        </p:nvSpPr>
        <p:spPr>
          <a:xfrm>
            <a:off x="-1" y="98190"/>
            <a:ext cx="6779817" cy="7049935"/>
          </a:xfrm>
          <a:prstGeom prst="flowChartManualOperation">
            <a:avLst/>
          </a:prstGeom>
          <a:solidFill>
            <a:srgbClr val="009DD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6" name="组合 57">
            <a:extLst>
              <a:ext uri="{FF2B5EF4-FFF2-40B4-BE49-F238E27FC236}">
                <a16:creationId xmlns="" xmlns:a16="http://schemas.microsoft.com/office/drawing/2014/main" id="{78555979-B7EE-4912-A661-D32280B8CC90}"/>
              </a:ext>
            </a:extLst>
          </p:cNvPr>
          <p:cNvGrpSpPr/>
          <p:nvPr/>
        </p:nvGrpSpPr>
        <p:grpSpPr>
          <a:xfrm>
            <a:off x="3634493" y="1693701"/>
            <a:ext cx="4487981" cy="4454559"/>
            <a:chOff x="3410094" y="1470973"/>
            <a:chExt cx="4936779" cy="4900015"/>
          </a:xfrm>
        </p:grpSpPr>
        <p:sp>
          <p:nvSpPr>
            <p:cNvPr id="7" name="空心弧 6">
              <a:extLst>
                <a:ext uri="{FF2B5EF4-FFF2-40B4-BE49-F238E27FC236}">
                  <a16:creationId xmlns="" xmlns:a16="http://schemas.microsoft.com/office/drawing/2014/main" id="{0B7ED26B-9DAE-4000-96CC-143A178C3FF3}"/>
                </a:ext>
              </a:extLst>
            </p:cNvPr>
            <p:cNvSpPr/>
            <p:nvPr/>
          </p:nvSpPr>
          <p:spPr>
            <a:xfrm rot="16200000">
              <a:off x="3412789" y="1473669"/>
              <a:ext cx="4798059" cy="4792669"/>
            </a:xfrm>
            <a:prstGeom prst="blockArc">
              <a:avLst>
                <a:gd name="adj1" fmla="val 1619669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空心弧 7">
              <a:extLst>
                <a:ext uri="{FF2B5EF4-FFF2-40B4-BE49-F238E27FC236}">
                  <a16:creationId xmlns="" xmlns:a16="http://schemas.microsoft.com/office/drawing/2014/main" id="{C6CF037A-605E-4244-9FCC-4FF05FBF586B}"/>
                </a:ext>
              </a:extLst>
            </p:cNvPr>
            <p:cNvSpPr/>
            <p:nvPr/>
          </p:nvSpPr>
          <p:spPr>
            <a:xfrm rot="5400000">
              <a:off x="3551508" y="1575624"/>
              <a:ext cx="4798059" cy="4792669"/>
            </a:xfrm>
            <a:prstGeom prst="blockArc">
              <a:avLst>
                <a:gd name="adj1" fmla="val 1619669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56">
              <a:extLst>
                <a:ext uri="{FF2B5EF4-FFF2-40B4-BE49-F238E27FC236}">
                  <a16:creationId xmlns="" xmlns:a16="http://schemas.microsoft.com/office/drawing/2014/main" id="{4EC9ACD1-8380-4F85-ABBD-2D7878427EC0}"/>
                </a:ext>
              </a:extLst>
            </p:cNvPr>
            <p:cNvGrpSpPr/>
            <p:nvPr/>
          </p:nvGrpSpPr>
          <p:grpSpPr>
            <a:xfrm>
              <a:off x="3410094" y="1470973"/>
              <a:ext cx="4936779" cy="4873936"/>
              <a:chOff x="3410094" y="1470973"/>
              <a:chExt cx="4936779" cy="4873936"/>
            </a:xfrm>
          </p:grpSpPr>
          <p:sp>
            <p:nvSpPr>
              <p:cNvPr id="10" name="空心弧 9">
                <a:extLst>
                  <a:ext uri="{FF2B5EF4-FFF2-40B4-BE49-F238E27FC236}">
                    <a16:creationId xmlns="" xmlns:a16="http://schemas.microsoft.com/office/drawing/2014/main" id="{8D68E63D-6A5F-41CA-A33F-28395B55F0CE}"/>
                  </a:ext>
                </a:extLst>
              </p:cNvPr>
              <p:cNvSpPr/>
              <p:nvPr/>
            </p:nvSpPr>
            <p:spPr>
              <a:xfrm>
                <a:off x="3548814" y="1470973"/>
                <a:ext cx="4798059" cy="4792669"/>
              </a:xfrm>
              <a:prstGeom prst="blockArc">
                <a:avLst>
                  <a:gd name="adj1" fmla="val 16196690"/>
                  <a:gd name="adj2" fmla="val 0"/>
                  <a:gd name="adj3" fmla="val 25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空心弧 10">
                <a:extLst>
                  <a:ext uri="{FF2B5EF4-FFF2-40B4-BE49-F238E27FC236}">
                    <a16:creationId xmlns="" xmlns:a16="http://schemas.microsoft.com/office/drawing/2014/main" id="{F9964DA3-4B48-4658-A3D9-82BDA372EE1A}"/>
                  </a:ext>
                </a:extLst>
              </p:cNvPr>
              <p:cNvSpPr/>
              <p:nvPr/>
            </p:nvSpPr>
            <p:spPr>
              <a:xfrm rot="10800000">
                <a:off x="3415483" y="1552240"/>
                <a:ext cx="4798059" cy="4792669"/>
              </a:xfrm>
              <a:prstGeom prst="blockArc">
                <a:avLst>
                  <a:gd name="adj1" fmla="val 16196690"/>
                  <a:gd name="adj2" fmla="val 0"/>
                  <a:gd name="adj3" fmla="val 25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ABC9EEFC-22DB-461B-ACC9-968587C64C36}"/>
                  </a:ext>
                </a:extLst>
              </p:cNvPr>
              <p:cNvSpPr txBox="1"/>
              <p:nvPr/>
            </p:nvSpPr>
            <p:spPr>
              <a:xfrm>
                <a:off x="3410094" y="2291333"/>
                <a:ext cx="2383242" cy="71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58" hangingPunct="1">
                  <a:defRPr/>
                </a:pPr>
                <a:r>
                  <a:rPr lang="en-US" altLang="zh-CN" sz="1808" b="1" kern="1200" dirty="0" smtClean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RDS</a:t>
                </a:r>
                <a:r>
                  <a:rPr lang="zh-CN" altLang="en-US" sz="1808" b="1" kern="1200" dirty="0" smtClean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配置</a:t>
                </a:r>
                <a:endParaRPr lang="en-US" altLang="zh-CN" sz="1808" b="1" kern="12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 defTabSz="914258" hangingPunct="1">
                  <a:defRPr/>
                </a:pPr>
                <a:r>
                  <a:rPr lang="zh-CN" altLang="en-US" sz="1808" b="1" kern="1200" dirty="0" smtClean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选型</a:t>
                </a:r>
                <a:endParaRPr lang="zh-CN" altLang="en-US" sz="1808" b="1" kern="12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id="{005A72E0-AF05-43A4-BA37-3B4BEDD9205D}"/>
                  </a:ext>
                </a:extLst>
              </p:cNvPr>
              <p:cNvSpPr/>
              <p:nvPr/>
            </p:nvSpPr>
            <p:spPr>
              <a:xfrm>
                <a:off x="6661506" y="2300519"/>
                <a:ext cx="1243482" cy="710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58" hangingPunct="1">
                  <a:defRPr/>
                </a:pPr>
                <a:r>
                  <a:rPr lang="en-US" altLang="zh-CN" b="1" kern="1200" dirty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RDS</a:t>
                </a:r>
                <a:r>
                  <a:rPr lang="zh-CN" altLang="en-US" b="1" kern="1200" dirty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功能</a:t>
                </a:r>
                <a:endParaRPr lang="en-US" altLang="zh-CN" b="1" kern="12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 defTabSz="914258" hangingPunct="1">
                  <a:defRPr/>
                </a:pPr>
                <a:r>
                  <a:rPr lang="zh-CN" altLang="en-US" b="1" kern="1200" dirty="0" smtClean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调研</a:t>
                </a:r>
                <a:endParaRPr lang="zh-CN" altLang="en-US" b="1" kern="12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id="{0AB9AD52-57E3-4CE7-9B75-E4502BEC3383}"/>
                  </a:ext>
                </a:extLst>
              </p:cNvPr>
              <p:cNvSpPr/>
              <p:nvPr/>
            </p:nvSpPr>
            <p:spPr>
              <a:xfrm>
                <a:off x="3947903" y="5096394"/>
                <a:ext cx="1225849" cy="407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58" hangingPunct="1">
                  <a:defRPr/>
                </a:pPr>
                <a:r>
                  <a:rPr lang="zh-CN" altLang="en-US" b="1" kern="1200" dirty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测试方案</a:t>
                </a:r>
              </a:p>
            </p:txBody>
          </p:sp>
          <p:sp>
            <p:nvSpPr>
              <p:cNvPr id="15" name="文本框 11">
                <a:extLst>
                  <a:ext uri="{FF2B5EF4-FFF2-40B4-BE49-F238E27FC236}">
                    <a16:creationId xmlns="" xmlns:a16="http://schemas.microsoft.com/office/drawing/2014/main" id="{C4394E4F-DB77-48BD-9D5A-F5D8A073981E}"/>
                  </a:ext>
                </a:extLst>
              </p:cNvPr>
              <p:cNvSpPr txBox="1"/>
              <p:nvPr/>
            </p:nvSpPr>
            <p:spPr>
              <a:xfrm>
                <a:off x="6569786" y="4984274"/>
                <a:ext cx="1331647" cy="77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258">
                  <a:defRPr/>
                </a:pPr>
                <a:r>
                  <a:rPr lang="zh-CN" altLang="en-US" sz="2000" b="1" dirty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迁移方案</a:t>
                </a:r>
                <a:endParaRPr lang="en-US" altLang="zh-CN" sz="2000" b="1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defTabSz="914258">
                  <a:defRPr/>
                </a:pPr>
                <a:r>
                  <a:rPr lang="zh-CN" altLang="en-US" sz="2000" b="1" dirty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设计</a:t>
                </a:r>
                <a:endParaRPr lang="zh-CN" altLang="en-US" sz="1808" b="1" kern="12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grpSp>
        <p:nvGrpSpPr>
          <p:cNvPr id="16" name="组合 39">
            <a:extLst>
              <a:ext uri="{FF2B5EF4-FFF2-40B4-BE49-F238E27FC236}">
                <a16:creationId xmlns="" xmlns:a16="http://schemas.microsoft.com/office/drawing/2014/main" id="{BFB030C7-134D-4153-85FD-CE91356FCBBB}"/>
              </a:ext>
            </a:extLst>
          </p:cNvPr>
          <p:cNvGrpSpPr/>
          <p:nvPr/>
        </p:nvGrpSpPr>
        <p:grpSpPr>
          <a:xfrm>
            <a:off x="7769369" y="2389590"/>
            <a:ext cx="2537516" cy="455239"/>
            <a:chOff x="7346713" y="1906004"/>
            <a:chExt cx="1430867" cy="237065"/>
          </a:xfrm>
        </p:grpSpPr>
        <p:grpSp>
          <p:nvGrpSpPr>
            <p:cNvPr id="17" name="组 31">
              <a:extLst>
                <a:ext uri="{FF2B5EF4-FFF2-40B4-BE49-F238E27FC236}">
                  <a16:creationId xmlns="" xmlns:a16="http://schemas.microsoft.com/office/drawing/2014/main" id="{9CE2B28C-CCA2-4D60-8E30-567B0CB5D194}"/>
                </a:ext>
              </a:extLst>
            </p:cNvPr>
            <p:cNvGrpSpPr/>
            <p:nvPr/>
          </p:nvGrpSpPr>
          <p:grpSpPr>
            <a:xfrm flipH="1">
              <a:off x="7355180" y="1906004"/>
              <a:ext cx="1422400" cy="228600"/>
              <a:chOff x="2057400" y="2565400"/>
              <a:chExt cx="1422400" cy="228600"/>
            </a:xfrm>
            <a:solidFill>
              <a:schemeClr val="tx1"/>
            </a:solidFill>
          </p:grpSpPr>
          <p:cxnSp>
            <p:nvCxnSpPr>
              <p:cNvPr id="19" name="直线连接符 32">
                <a:extLst>
                  <a:ext uri="{FF2B5EF4-FFF2-40B4-BE49-F238E27FC236}">
                    <a16:creationId xmlns="" xmlns:a16="http://schemas.microsoft.com/office/drawing/2014/main" id="{E0AC4DD6-9064-4D50-A15D-5A173F9AA8DB}"/>
                  </a:ext>
                </a:extLst>
              </p:cNvPr>
              <p:cNvCxnSpPr/>
              <p:nvPr/>
            </p:nvCxnSpPr>
            <p:spPr>
              <a:xfrm>
                <a:off x="2057400" y="2565400"/>
                <a:ext cx="1185333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33">
                <a:extLst>
                  <a:ext uri="{FF2B5EF4-FFF2-40B4-BE49-F238E27FC236}">
                    <a16:creationId xmlns="" xmlns:a16="http://schemas.microsoft.com/office/drawing/2014/main" id="{0686E7FF-D0DB-47FC-870C-0D91807BDA7A}"/>
                  </a:ext>
                </a:extLst>
              </p:cNvPr>
              <p:cNvCxnSpPr/>
              <p:nvPr/>
            </p:nvCxnSpPr>
            <p:spPr>
              <a:xfrm>
                <a:off x="3234266" y="2565400"/>
                <a:ext cx="245534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466AB44F-1C8E-46A9-A2AE-43B9B05245EB}"/>
                </a:ext>
              </a:extLst>
            </p:cNvPr>
            <p:cNvSpPr/>
            <p:nvPr/>
          </p:nvSpPr>
          <p:spPr>
            <a:xfrm>
              <a:off x="7346713" y="2066869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9C09C22E-FB60-475B-B32C-2158A97318A2}"/>
              </a:ext>
            </a:extLst>
          </p:cNvPr>
          <p:cNvSpPr txBox="1"/>
          <p:nvPr/>
        </p:nvSpPr>
        <p:spPr>
          <a:xfrm>
            <a:off x="8117575" y="2441110"/>
            <a:ext cx="2807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FFFF"/>
                </a:solidFill>
              </a:rPr>
              <a:t>DB</a:t>
            </a:r>
            <a:r>
              <a:rPr lang="zh-CN" altLang="en-US" sz="1400" dirty="0">
                <a:solidFill>
                  <a:srgbClr val="FFFFFF"/>
                </a:solidFill>
              </a:rPr>
              <a:t>参数配置</a:t>
            </a:r>
            <a:endParaRPr lang="en-US" altLang="zh-CN" sz="1400" dirty="0">
              <a:solidFill>
                <a:srgbClr val="FFFFFF"/>
              </a:solidFill>
            </a:endParaRPr>
          </a:p>
          <a:p>
            <a:r>
              <a:rPr lang="zh-CN" altLang="en-US" sz="1400" dirty="0">
                <a:solidFill>
                  <a:srgbClr val="FFFFFF"/>
                </a:solidFill>
              </a:rPr>
              <a:t>监控报警、备份</a:t>
            </a:r>
            <a:r>
              <a:rPr lang="zh-CN" altLang="en-US" sz="1400" dirty="0" smtClean="0">
                <a:solidFill>
                  <a:srgbClr val="FFFFFF"/>
                </a:solidFill>
              </a:rPr>
              <a:t>还原、扩缩容等</a:t>
            </a:r>
            <a:endParaRPr lang="zh-CN" altLang="en-US" sz="1400" dirty="0">
              <a:solidFill>
                <a:srgbClr val="FFFFFF"/>
              </a:solidFill>
            </a:endParaRPr>
          </a:p>
          <a:p>
            <a:r>
              <a:rPr lang="zh-CN" altLang="en-US" sz="1400" dirty="0">
                <a:solidFill>
                  <a:srgbClr val="FFFFFF"/>
                </a:solidFill>
              </a:rPr>
              <a:t>业务使用：</a:t>
            </a:r>
            <a:r>
              <a:rPr lang="en-US" altLang="zh-CN" sz="1400" dirty="0">
                <a:solidFill>
                  <a:srgbClr val="FFFFFF"/>
                </a:solidFill>
              </a:rPr>
              <a:t>Canal</a:t>
            </a:r>
            <a:r>
              <a:rPr lang="zh-CN" altLang="en-US" sz="1400" dirty="0">
                <a:solidFill>
                  <a:srgbClr val="FFFFFF"/>
                </a:solidFill>
              </a:rPr>
              <a:t>、中间件使用等</a:t>
            </a:r>
          </a:p>
          <a:p>
            <a:pPr hangingPunct="1">
              <a:defRPr/>
            </a:pPr>
            <a:endParaRPr kumimoji="1" lang="zh-CN" altLang="en-US" sz="14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elvetica"/>
            </a:endParaRPr>
          </a:p>
        </p:txBody>
      </p:sp>
      <p:grpSp>
        <p:nvGrpSpPr>
          <p:cNvPr id="23" name="组合 42">
            <a:extLst>
              <a:ext uri="{FF2B5EF4-FFF2-40B4-BE49-F238E27FC236}">
                <a16:creationId xmlns="" xmlns:a16="http://schemas.microsoft.com/office/drawing/2014/main" id="{D05E3F6B-4D0D-4B20-8105-3CDAA01874D7}"/>
              </a:ext>
            </a:extLst>
          </p:cNvPr>
          <p:cNvGrpSpPr/>
          <p:nvPr/>
        </p:nvGrpSpPr>
        <p:grpSpPr>
          <a:xfrm flipV="1">
            <a:off x="7247355" y="5518871"/>
            <a:ext cx="2874309" cy="492269"/>
            <a:chOff x="7346713" y="1906004"/>
            <a:chExt cx="1430867" cy="237065"/>
          </a:xfrm>
        </p:grpSpPr>
        <p:grpSp>
          <p:nvGrpSpPr>
            <p:cNvPr id="24" name="组 31">
              <a:extLst>
                <a:ext uri="{FF2B5EF4-FFF2-40B4-BE49-F238E27FC236}">
                  <a16:creationId xmlns="" xmlns:a16="http://schemas.microsoft.com/office/drawing/2014/main" id="{4AA509A7-21E7-488C-B599-F34EF78A8371}"/>
                </a:ext>
              </a:extLst>
            </p:cNvPr>
            <p:cNvGrpSpPr/>
            <p:nvPr/>
          </p:nvGrpSpPr>
          <p:grpSpPr>
            <a:xfrm flipH="1">
              <a:off x="7355180" y="1906004"/>
              <a:ext cx="1422400" cy="228600"/>
              <a:chOff x="2057400" y="2565400"/>
              <a:chExt cx="1422400" cy="228600"/>
            </a:xfrm>
            <a:solidFill>
              <a:schemeClr val="tx1"/>
            </a:solidFill>
          </p:grpSpPr>
          <p:cxnSp>
            <p:nvCxnSpPr>
              <p:cNvPr id="26" name="直线连接符 32">
                <a:extLst>
                  <a:ext uri="{FF2B5EF4-FFF2-40B4-BE49-F238E27FC236}">
                    <a16:creationId xmlns="" xmlns:a16="http://schemas.microsoft.com/office/drawing/2014/main" id="{D97A2B74-1914-4EDD-935C-20E77B2EDDC8}"/>
                  </a:ext>
                </a:extLst>
              </p:cNvPr>
              <p:cNvCxnSpPr/>
              <p:nvPr/>
            </p:nvCxnSpPr>
            <p:spPr>
              <a:xfrm>
                <a:off x="2057400" y="2565400"/>
                <a:ext cx="1185333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33">
                <a:extLst>
                  <a:ext uri="{FF2B5EF4-FFF2-40B4-BE49-F238E27FC236}">
                    <a16:creationId xmlns="" xmlns:a16="http://schemas.microsoft.com/office/drawing/2014/main" id="{39C293A7-B0C2-4FC9-B726-AF8E02456797}"/>
                  </a:ext>
                </a:extLst>
              </p:cNvPr>
              <p:cNvCxnSpPr/>
              <p:nvPr/>
            </p:nvCxnSpPr>
            <p:spPr>
              <a:xfrm>
                <a:off x="3234266" y="2565400"/>
                <a:ext cx="245534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DC9C5028-B957-4628-87AB-225F476EA1D9}"/>
                </a:ext>
              </a:extLst>
            </p:cNvPr>
            <p:cNvSpPr/>
            <p:nvPr/>
          </p:nvSpPr>
          <p:spPr>
            <a:xfrm>
              <a:off x="7346713" y="2066869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CF91C8B9-D357-4D79-9D41-DC4A348387FD}"/>
              </a:ext>
            </a:extLst>
          </p:cNvPr>
          <p:cNvSpPr txBox="1"/>
          <p:nvPr/>
        </p:nvSpPr>
        <p:spPr>
          <a:xfrm>
            <a:off x="7740581" y="549168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kern="1200" dirty="0">
                <a:solidFill>
                  <a:srgbClr val="FFFFFF"/>
                </a:solidFill>
                <a:cs typeface="Helvetica"/>
              </a:rPr>
              <a:t>数据迁移及</a:t>
            </a:r>
            <a:r>
              <a:rPr lang="zh-CN" altLang="en-US" kern="1200" dirty="0" smtClean="0">
                <a:solidFill>
                  <a:srgbClr val="FFFFFF"/>
                </a:solidFill>
                <a:cs typeface="Helvetica"/>
              </a:rPr>
              <a:t>同步</a:t>
            </a:r>
            <a:endParaRPr lang="en-US" altLang="zh-CN" kern="1200" dirty="0" smtClean="0">
              <a:solidFill>
                <a:srgbClr val="FFFFFF"/>
              </a:solidFill>
              <a:cs typeface="Helvetica"/>
            </a:endParaRPr>
          </a:p>
          <a:p>
            <a:pPr hangingPunct="1">
              <a:defRPr/>
            </a:pPr>
            <a:r>
              <a:rPr lang="zh-CN" altLang="en-US" kern="1200" dirty="0">
                <a:solidFill>
                  <a:srgbClr val="FFFFFF"/>
                </a:solidFill>
                <a:cs typeface="Helvetica"/>
              </a:rPr>
              <a:t>业务影响度</a:t>
            </a:r>
          </a:p>
        </p:txBody>
      </p:sp>
      <p:grpSp>
        <p:nvGrpSpPr>
          <p:cNvPr id="29" name="组合 50">
            <a:extLst>
              <a:ext uri="{FF2B5EF4-FFF2-40B4-BE49-F238E27FC236}">
                <a16:creationId xmlns="" xmlns:a16="http://schemas.microsoft.com/office/drawing/2014/main" id="{D3ADCCEB-3073-418D-837E-AF90DB6DF3F9}"/>
              </a:ext>
            </a:extLst>
          </p:cNvPr>
          <p:cNvGrpSpPr/>
          <p:nvPr/>
        </p:nvGrpSpPr>
        <p:grpSpPr>
          <a:xfrm flipH="1" flipV="1">
            <a:off x="947057" y="5450128"/>
            <a:ext cx="3469704" cy="510506"/>
            <a:chOff x="7346713" y="1906004"/>
            <a:chExt cx="1430867" cy="237065"/>
          </a:xfrm>
        </p:grpSpPr>
        <p:grpSp>
          <p:nvGrpSpPr>
            <p:cNvPr id="30" name="组 31">
              <a:extLst>
                <a:ext uri="{FF2B5EF4-FFF2-40B4-BE49-F238E27FC236}">
                  <a16:creationId xmlns="" xmlns:a16="http://schemas.microsoft.com/office/drawing/2014/main" id="{BF0C182E-89C9-431C-AB69-2CA269F34F3C}"/>
                </a:ext>
              </a:extLst>
            </p:cNvPr>
            <p:cNvGrpSpPr/>
            <p:nvPr/>
          </p:nvGrpSpPr>
          <p:grpSpPr>
            <a:xfrm flipH="1">
              <a:off x="7355180" y="1906004"/>
              <a:ext cx="1422400" cy="228600"/>
              <a:chOff x="2057400" y="2565400"/>
              <a:chExt cx="1422400" cy="228600"/>
            </a:xfrm>
            <a:solidFill>
              <a:schemeClr val="tx1"/>
            </a:solidFill>
          </p:grpSpPr>
          <p:cxnSp>
            <p:nvCxnSpPr>
              <p:cNvPr id="32" name="直线连接符 32">
                <a:extLst>
                  <a:ext uri="{FF2B5EF4-FFF2-40B4-BE49-F238E27FC236}">
                    <a16:creationId xmlns="" xmlns:a16="http://schemas.microsoft.com/office/drawing/2014/main" id="{D96FA9C0-BF97-4171-A447-614344B1C63C}"/>
                  </a:ext>
                </a:extLst>
              </p:cNvPr>
              <p:cNvCxnSpPr/>
              <p:nvPr/>
            </p:nvCxnSpPr>
            <p:spPr>
              <a:xfrm>
                <a:off x="2057400" y="2565400"/>
                <a:ext cx="1185333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3">
                <a:extLst>
                  <a:ext uri="{FF2B5EF4-FFF2-40B4-BE49-F238E27FC236}">
                    <a16:creationId xmlns="" xmlns:a16="http://schemas.microsoft.com/office/drawing/2014/main" id="{4EA5C703-7254-4D02-A674-580A745DBCD9}"/>
                  </a:ext>
                </a:extLst>
              </p:cNvPr>
              <p:cNvCxnSpPr/>
              <p:nvPr/>
            </p:nvCxnSpPr>
            <p:spPr>
              <a:xfrm>
                <a:off x="3234266" y="2565400"/>
                <a:ext cx="245534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D78E5BC1-D662-4B65-B533-D9ABF93ECAFA}"/>
                </a:ext>
              </a:extLst>
            </p:cNvPr>
            <p:cNvSpPr/>
            <p:nvPr/>
          </p:nvSpPr>
          <p:spPr>
            <a:xfrm>
              <a:off x="7346713" y="2066869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23C0C86D-E63B-41C3-9405-529224A677E0}"/>
              </a:ext>
            </a:extLst>
          </p:cNvPr>
          <p:cNvSpPr txBox="1"/>
          <p:nvPr/>
        </p:nvSpPr>
        <p:spPr>
          <a:xfrm>
            <a:off x="1134413" y="4932648"/>
            <a:ext cx="2686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hangingPunct="1">
              <a:defRPr/>
            </a:pPr>
            <a:r>
              <a:rPr lang="zh-CN" altLang="en-US" sz="1400" kern="12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对照组设计</a:t>
            </a:r>
            <a:endParaRPr lang="en-US" altLang="zh-CN" sz="1400" kern="1200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algn="r" hangingPunct="1">
              <a:defRPr/>
            </a:pPr>
            <a:r>
              <a:rPr kumimoji="1" lang="zh-CN" altLang="en-US" sz="14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性能压测：基准测试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业务测试</a:t>
            </a:r>
            <a:endParaRPr kumimoji="1" lang="en-US" altLang="zh-CN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defRPr/>
            </a:pPr>
            <a:r>
              <a:rPr kumimoji="1" lang="zh-CN" altLang="en-US" sz="14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测试报告</a:t>
            </a:r>
            <a:endParaRPr kumimoji="1" lang="en-US" altLang="zh-CN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defRPr/>
            </a:pPr>
            <a:r>
              <a:rPr kumimoji="1" lang="zh-CN" altLang="en-US" sz="14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分析、解读、优化</a:t>
            </a:r>
            <a:endParaRPr kumimoji="1"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5" name="组合 58">
            <a:extLst>
              <a:ext uri="{FF2B5EF4-FFF2-40B4-BE49-F238E27FC236}">
                <a16:creationId xmlns="" xmlns:a16="http://schemas.microsoft.com/office/drawing/2014/main" id="{3CE520C0-9DC0-4D50-927C-12C04C01436D}"/>
              </a:ext>
            </a:extLst>
          </p:cNvPr>
          <p:cNvGrpSpPr/>
          <p:nvPr/>
        </p:nvGrpSpPr>
        <p:grpSpPr>
          <a:xfrm flipH="1">
            <a:off x="1021339" y="2295966"/>
            <a:ext cx="3101284" cy="455239"/>
            <a:chOff x="7346713" y="1906004"/>
            <a:chExt cx="1430867" cy="237065"/>
          </a:xfrm>
        </p:grpSpPr>
        <p:grpSp>
          <p:nvGrpSpPr>
            <p:cNvPr id="36" name="组 31">
              <a:extLst>
                <a:ext uri="{FF2B5EF4-FFF2-40B4-BE49-F238E27FC236}">
                  <a16:creationId xmlns="" xmlns:a16="http://schemas.microsoft.com/office/drawing/2014/main" id="{31146DD2-7C88-4FD8-A05F-0C529C16AA86}"/>
                </a:ext>
              </a:extLst>
            </p:cNvPr>
            <p:cNvGrpSpPr/>
            <p:nvPr/>
          </p:nvGrpSpPr>
          <p:grpSpPr>
            <a:xfrm flipH="1">
              <a:off x="7355180" y="1906004"/>
              <a:ext cx="1422400" cy="228600"/>
              <a:chOff x="2057400" y="2565400"/>
              <a:chExt cx="1422400" cy="228600"/>
            </a:xfrm>
            <a:solidFill>
              <a:schemeClr val="tx1"/>
            </a:solidFill>
          </p:grpSpPr>
          <p:cxnSp>
            <p:nvCxnSpPr>
              <p:cNvPr id="38" name="直线连接符 32">
                <a:extLst>
                  <a:ext uri="{FF2B5EF4-FFF2-40B4-BE49-F238E27FC236}">
                    <a16:creationId xmlns="" xmlns:a16="http://schemas.microsoft.com/office/drawing/2014/main" id="{81852F0A-9B7F-4A3A-A4D8-AB7CE51AFAB9}"/>
                  </a:ext>
                </a:extLst>
              </p:cNvPr>
              <p:cNvCxnSpPr/>
              <p:nvPr/>
            </p:nvCxnSpPr>
            <p:spPr>
              <a:xfrm>
                <a:off x="2057400" y="2565400"/>
                <a:ext cx="1185333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33">
                <a:extLst>
                  <a:ext uri="{FF2B5EF4-FFF2-40B4-BE49-F238E27FC236}">
                    <a16:creationId xmlns="" xmlns:a16="http://schemas.microsoft.com/office/drawing/2014/main" id="{C86FCDAE-7E67-4EDD-B46A-0ED8F02E7E24}"/>
                  </a:ext>
                </a:extLst>
              </p:cNvPr>
              <p:cNvCxnSpPr/>
              <p:nvPr/>
            </p:nvCxnSpPr>
            <p:spPr>
              <a:xfrm>
                <a:off x="3234266" y="2565400"/>
                <a:ext cx="245534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F82DE7AE-0EDF-4421-A84D-ADC2ADB2B7DC}"/>
                </a:ext>
              </a:extLst>
            </p:cNvPr>
            <p:cNvSpPr/>
            <p:nvPr/>
          </p:nvSpPr>
          <p:spPr>
            <a:xfrm>
              <a:off x="7346713" y="2066869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41C3CAAD-096E-4405-8BEA-6C3A4960DD44}"/>
              </a:ext>
            </a:extLst>
          </p:cNvPr>
          <p:cNvSpPr txBox="1"/>
          <p:nvPr/>
        </p:nvSpPr>
        <p:spPr>
          <a:xfrm>
            <a:off x="129592" y="2410637"/>
            <a:ext cx="3595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hangingPunct="1">
              <a:defRPr/>
            </a:pPr>
            <a:r>
              <a:rPr kumimoji="1" lang="zh-CN" altLang="en-US" sz="1400" kern="12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"/>
              </a:rPr>
              <a:t>云数据库配置选型上如何更贴近自建数据库</a:t>
            </a:r>
            <a:endParaRPr kumimoji="1" lang="en-US" altLang="zh-CN" sz="1400" kern="1200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elvetica"/>
            </a:endParaRPr>
          </a:p>
          <a:p>
            <a:pPr algn="r" hangingPunct="1">
              <a:defRPr/>
            </a:pPr>
            <a:r>
              <a:rPr kumimoji="1" lang="zh-CN" altLang="en-US" sz="1400" kern="12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"/>
              </a:rPr>
              <a:t>成本因素</a:t>
            </a:r>
            <a:endParaRPr kumimoji="1" lang="en-US" altLang="zh-CN" sz="1400" kern="1200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elvetica"/>
            </a:endParaRPr>
          </a:p>
          <a:p>
            <a:pPr algn="r" hangingPunct="1">
              <a:defRPr/>
            </a:pPr>
            <a:r>
              <a:rPr kumimoji="1" lang="zh-CN" altLang="en-US" sz="14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数据库功能</a:t>
            </a:r>
            <a:endParaRPr kumimoji="1" lang="en-US" altLang="zh-CN" sz="1400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 hangingPunct="1">
              <a:defRPr/>
            </a:pPr>
            <a:r>
              <a:rPr kumimoji="1" lang="zh-CN" altLang="en-US" sz="14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云资源协调</a:t>
            </a:r>
            <a:endParaRPr kumimoji="1" lang="en-US" altLang="zh-CN" sz="1400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18" y="3302445"/>
            <a:ext cx="1284789" cy="12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44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94"/>
          <p:cNvSpPr txBox="1"/>
          <p:nvPr/>
        </p:nvSpPr>
        <p:spPr>
          <a:xfrm>
            <a:off x="4728967" y="313799"/>
            <a:ext cx="2734080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bg1"/>
                </a:solidFill>
              </a:rPr>
              <a:t>上</a:t>
            </a:r>
            <a:r>
              <a:rPr kumimoji="1" lang="zh-CN" altLang="en-US" sz="3600" dirty="0">
                <a:solidFill>
                  <a:schemeClr val="bg1"/>
                </a:solidFill>
              </a:rPr>
              <a:t>云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----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过程</a:t>
            </a:r>
            <a:endParaRPr kumimoji="1"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68065" y="1783282"/>
            <a:ext cx="4906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"/>
              </a:rPr>
              <a:t>「老叶茶馆」微信公众号：</a:t>
            </a:r>
            <a:endParaRPr kumimoji="1" lang="en-US" altLang="zh-CN" sz="14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elvetica"/>
            </a:endParaRPr>
          </a:p>
          <a:p>
            <a:r>
              <a:rPr kumimoji="1" lang="zh-CN" altLang="en-US" sz="1400" kern="12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"/>
              </a:rPr>
              <a:t>https</a:t>
            </a:r>
            <a:r>
              <a:rPr kumimoji="1" lang="zh-CN" altLang="en-US" sz="14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"/>
              </a:rPr>
              <a:t>://mp.weixin.qq.com/s/GT9DM_ySNPJYIr57vK4vIw</a:t>
            </a:r>
          </a:p>
        </p:txBody>
      </p:sp>
    </p:spTree>
    <p:extLst>
      <p:ext uri="{BB962C8B-B14F-4D97-AF65-F5344CB8AC3E}">
        <p14:creationId xmlns:p14="http://schemas.microsoft.com/office/powerpoint/2010/main" val="24968567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94"/>
          <p:cNvSpPr txBox="1"/>
          <p:nvPr/>
        </p:nvSpPr>
        <p:spPr>
          <a:xfrm>
            <a:off x="4664849" y="313799"/>
            <a:ext cx="2862320" cy="704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bg1"/>
                </a:solidFill>
              </a:rPr>
              <a:t>云</a:t>
            </a:r>
            <a:r>
              <a:rPr kumimoji="1" lang="zh-CN" altLang="en-US" sz="3600" dirty="0">
                <a:solidFill>
                  <a:schemeClr val="bg1"/>
                </a:solidFill>
              </a:rPr>
              <a:t>数据库运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维</a:t>
            </a:r>
            <a:endParaRPr kumimoji="1"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8" name="AutoShape 14" descr="data:image/jpeg;base64,/9j/4AAQSkZJRgABAQAAAQABAAD/2wBDAAgGBgcGBQgHBwcJCQgKDBQNDAsLDBkSEw8UHRofHh0aHBwgJC4nICIsIxwcKDcpLDAxNDQ0Hyc5PTgyPC4zNDL/2wBDAQkJCQwLDBgNDRgyIRwhMjIyMjIyMjIyMjIyMjIyMjIyMjIyMjIyMjIyMjIyMjIyMjIyMjIyMjIyMjIyMjIyMjL/wAARCAEsAK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KKo6rrFlotobm9mCJ0VRyzn0A7mk2krscYuTslqXqwtW8X6Po7NHLcedcL1hgG9h9ew/EiuA13xnqWsM0UDNZWZ42I3zuP8AaYfyH61ziqFGFAArz62PS0p6n0WDyCc1zYh28ludnffEfUZiVsbOG2Ts0pMjfkMAfrWDc+JdduyfN1a5HtERGP8Ax3FZdFcE8VVlvI96jlmEpfDBfPX8x8lxcSnMt1cSH/blZv5moxkHIdwfZjS0lZc8u51qjTW0V9xag1PUbbHkajeR47LO2Pyziti08c+ILQjddR3Kj+GeIfzXBrnaK0jXqR2kY1MDhqvxwX3Ho2n/ABKtZCE1Kyktz/z0iPmL9SOCP1rr7DU7LU4fOsrqKdO5RskfUdR+NeFU+Cea0nWe2mkgmXo8bbTXXTx8lpNXPIxPD1KSvQdn2eqPfKK890H4hspW31tRjoLqNf8A0JR/MflXfxTRzxJLDIskbjKupyCPUGvSp1YVFeLPmcThK2Gly1VYfRRRWhzBRRRQAUUUUAFFFcd4r8XR6dG9taNul+6zKe/90f40m0ldlQhKclGO5oeIPF9joS+Xg3Fy2QsSHv7nsK8s1LUrvV71ru+l3ynhVH3UHoo7CqzvJPM087bpX6n09hSV4mJxTquy2Pt8syuGFjzz1m/w9AooorkPXCiiigApKWkoAKKKKBhRRRTAK2vD3ia88PTgJmayY5ktyenuvof0P61i0lXCpKnLmiY18PTxEHTqK6PdtO1G11Wyju7OUSQuOD3B7gjsatV4v4d8QT+Hr/zV3PayECeEdx/eH+0P16V7Fa3UN7ax3NvIJIZFDIw6EV7eHrqtG/U+EzDATwdSz1i9mTUUUV0HnhRRVHWNTi0jTJbyX+AYVf7zdhQC1MXxd4jXS7c2kDgXMi5Zgf8AVr6/WvKGla7mM7529EB9PWpNTvptTvnaVyzytvkPt6U0DAwK8rG1/sI+ryTApL2816f5hRRRXmn0glFBooGFFFFABSGoZbuCE4eVQx6DPJqJtQQciG4I9fKb/CrjTlLZGU69KHxSSLdFURqttnDl0/3kIq1FPFMMxyKw9jScJR3RUKtOfwtMkooopGgUlLSUAFdn4B8QGyvP7JuH/wBHuGzASfuSf3fof5/WuMoyQQVYqwOQQcEH1rWjVdKakjkxuFjiqLpy+XqfQFFY3hfWhrmhxXDkfaE/dzgdnHf8eD+NbNfQRkpK6PzypCVOThLdBXlfxA137Xqf2GN/3Frw2O79/wAun516JrmpLpOjXV62Mxp8oPdjwP1rwWeR7m4w7FmkbLE9+5rOrPljc3wlF1aiS6k9sp2GRvvPz+FTUoGBiivn5ScpOTP0GnBU4KEdkJRRRUmgUlLTXYIpZjgAZJoAR3CAE5JJwABkk9gB3Nddovw7vNShW41iZ7KJuVto/wDWEf7Z/h+g59xWx4H8JC2jj1nUos3bjNvE4/1KnuR/eP6Dj1ruq9bDYNJc1Tc+SzPOZzk6WHdkuvc44fDvT4YilncPbE91RST9T1P4mud1X4a6uAz2d/Fdf7Dgxsf5j9a9Tor0OVHgc8r3Z81atp+o6TcGDUbSWB+29eG+h6H8KySwDbkJVvVTg19Q6hp1nqto9rfW8c8L9VcfqPQ+4rw/x14Dm8NSfbLMvNpjtjceWiPo3t6H/JznHQ6KNX3tHZnPWmrvGQlx86/3wOR/jW2jrIgdCGU8giuPrR0u9NvJ5bn90x/I+teZXw6tzQPqMBmMm1TrP5nQUlKaSuE94KKKKAOp8Bar9g1/7K7YhvRs57OOVP8AMfiK9Xr5/SR4ZElibbJGwdD6MDkH8692068TUdNtryP7s8SyAemR0r18BU5oOD6Hx3EGG5Kyqr7X5o4f4o6l5drZ6crcyMZXHsOB/M/lXm1mN9wz/wB0YFdB8Qr37V4tuEBysCrEPwGT+pNYmnL+4Lf3mJpY2doNFZJSvVT7K5bxSU40hryD6wQ0lLSUDCtzwfog1vX185d1nZ4llB6M38C/mCT9PesJiFUk9BXrPgXS/wCzfDEEjrie7/0iT1+b7o/Bdv612YKlz1LvZHj51inQw/LHeWn+Z0tFFFe2fEBRRRQAVDdWsF7aS2tzGskMqlHRuhBqaigD5s8WeHZPDWvzWLZaE/PA5/iQ9PxHQ/SsUcGvbfizo63vhyPUkX99ZSDJ/wBhjg/rtP514oBXJUXK7Hr4afPC/U6DTZzPaYJy0fH4dqt1kaK+Lloz/GpFa9eTWjyzZ9fg6rqUk3uFFFJWR1hXqnw7vDceGjAxybaZox9D8w/9CI/CvKzXX+A9Xj006gsp+V/LKj3+bP8ASuzBS5atu54ue0vaYW63TX+RxPiC5+0a7qE5P37iQ/qaLO6to7dIzMgcDkZr2aXwPoLu0iWhhkY5Loxzn8c1m3fw6sp87J/wliDf4V31sN7Vas+eweZ/VW2o3uebrIjD5XB+hpa6u6+FrgkwiA/9c3ZD/hWPceANYts+WLxf90rKP8a45ZfNbM9mnxBRfxxaMukNE+j65aHDNG3tNEyGqrNqkX+s04uPWGQH9Dg1hLCVV0O2nm+En9q3qX7WzOo39pYDP+kzJEcdlJ+Y/lk17uqhVCqAABgAdq8i+H9tPe+K4J5rG6gS2ieXdNCyqWI2gAkYJ+Y/lXr1ejgabhB8y1Z87nmJjWrpQd0l+YUUUV2nihRRRQAUUUUAZniO1F74a1O3IzvtpAPrtOP1xXzRivqHUSF0y7Y9BC5P/fJr5frnr9D0sBtItaexS9hIOPnH866BuGNc9ZDN3F/vj+ddC33jXk4n4j63Lf4b9RKSg0Guc9ESk+0vbn5Djd15paY0Dzn5Bnb1rajfnVjjxtvYPm8vzPoWiiivoD87CiiigBCoYYYAj0NRJa28b70t4lb1CAGpqZLLHBGZJXVEHVmOBQA+isiTxHYIcR+bN/uJx+uKRPEdqx5guFHqVH9DQBsUVBb3cF2u6GQNjqOhH4VPQAUUUUAFFFFAHP8AjfUV0zwfqMpbDSRGFPdn+X+pP4V87V6H8UvEi6lqUek2sm63tCTKQeGl6Y/AcfUmvPQOa5aruz1cHBxh5sv6VHvug3ZBmtk1Wsbf7PbjcPnblvb2qxXj1Zc82z7PC0vZUlF7hSUGkqDdhXWeB9HXVX1AuBtjEYBPqd2f6Vydep/DizMHhx7lhzdTs4P+yPlH6g/nXZgoc1X0PGzyryYWy3bX+Z2FFFFeyfEhRRRQBDdXMdpbtNIeB0A6k+lcrcNPqc/mTn5QflQdFrR1aY3F6IQfki7e9NhjAFAEENkoA4qf7IuOlW0AFOOKAM1rdonEkTFHHQitfTtQ+1AxS4WdRz6MPUVVkAxWdM7W8yzx/fQ5Hv7UAdVRTIZVnhSVPuuoYfjT6ACuD8f+Nl0a3fTNPkB1CRcO6n/Uqf8A2Y9vTr6Va8ceNovD1sbOzZX1KReB1EQP8R9/Qf5PiE88lxM80ztJI7FmZjkknvWc520R00KPM+aWxGSWJJJJPU1padZdJ5R/uKf50ywsfMxNKPk/hX+9/wDWrWNeTiK9/difX5dgeS1Wpv0QGkopK4z2GFJRSUyWPihluZ47eFd00ziNB6sTgV7xp1lHp2nW1lF9yCNYwfXA615z8OtEN1qL6vMv7m2ykOf4pCOT+AOPqfavT69jBUuWHM+p8ZnmKVWsqcdo/mFFFFdp4gUUUUAcoZN9zKx6lyf1qzG4rNnYwX08R/hkI/DNSpP70AagkpTL71nif3oNx70AXHlqhdOCppGn96pXNwAp5oA6jw/IZNIjB/gZl/WsLxv42h8N2xtbUrJqUi/KvURD+839BWfqHi6Lwt4TiKbX1C6LtBEf4Rkjcfbj8fzrxu6vJ726kubmVpZpGLO7HJJqJytojejS5nd7D7i5lu7iS4uJGklkYs7sckmrVhY+cRLKMRjoP73/ANamadZG4bzZB+6H/jxra7AAYA6CvKxOI+xE+sy3L9FVqL0QfypKKSuE90KSikpkthVrTNNuNY1KHT7UfvJTy2OEXux+n88VVwzMqIrO7EKqqMliegFev+DvDI0DTi84DX9wAZmHO0dkHsP1P4V1Yag6srvZHlZpj1hado/E9v8AM29O0+30vT4LK2XbDCu1fU+pPuTzVqiivbPh223dhRRRQIKKKKAOS8VWrW9wl8g/dyYWT2bsfxH8qxEvB6103jEzto8kMLldyknHfGK49NA1JIo5zPF9nkgSaOTudwzgjsR6/wCQAXxd+9Kbv3rlI9XBkeNjh0YqR7ip/wC0Rj71AHQPdj1rI1bVktbWSRm4UfnVFtQaR1jjBd2OFVRkk1xet6pJeTmMN+7Q4GDnJ9aTdi4R5mV7/UZ9RujPcSFnICj0AHAA9gKXT7Vr652AkRpzIw7e31rKkeWSeK0txm4mOB/sj1rs7Kyj0+zS3j5xyzf3m7mvOxVbkXKt2fRZVg/bT55fCicBUUIoAVRgAUUUma8s+r2CkopKZLYtNZgqkk4A70E4Fdp4H8JHUZI9X1GP/REO63iYf60/3z/sjt6/TrtRoyqysjjxuMhhafPL5LuafgPwmbcJrWoxYnYf6NEw5jU/xH/aP6D68d9RRXuU4KEeWJ8HiK869R1JvVhRRRVmIUUUUAFFFI+7Y2372OM+tAGXq4jnUQ5y2CD7ZrFjjnt9IWC42/uVMaEH+EE4/Q4/CrcMu9mMhO7POfWsbxNqhtLNiiMVx12nH50AcNqGnxXepE2kJgI4k2uTvbu3PTPoKnj8PXDAfLK3/AwP6Vs6BY5h+03GNz/Ma6HT8XlwxQYhjOM+poA419P1DSdH1L7Hp/mXNxCI1l3bnjXPzbfqCRXl7EhyGBBBwQa+mZYUWM5ArwP4qW39neI7c2iBBfqSxHZgQDj8CKia6m1F3fKVvC1ll7jVZR8zMY4c9gO/+fWuizUNrEttY29uowI0Ax796kzXg1Zuc2z9BwtFUaSghc0lGaSsze4UmaM1teF/DsniTUzG25LGHBuJBxn0Qe5/QfhWlOm5y5YnPiMRChTdSeyL3g7wm2vTi9vUI0yJuFP/AC3Ydv8AdHf16eteuKqooVVCqBgADAApkEEVtBHBBGscUahURRgKB0AqSvcpUo0o8qPg8Zi54qo5z+S7BRRRWpyhRRRQAUUUUAFFFFAHM+IIWsp1u4mHlyN+8TuD6in200N5BghXUik1hvtlyy9UT5R/WufbztMlMkWTHn5loAv6jokkcDtYHHH+r7fhWjo1stvp0YA6Dk+/eqlpr8EiDJFWW1a32YQgewoATU7wQxnmvEvHtymp+LdFthz5Qdz9GKj/ANlNem3s5vrgqD+7HX3ryXUD9p+Jl6eq2yIi+3y5/maxry5abZ2ZfDnxMF5m6Tk0ZpgNLmvCsff3FzSZopKAuSQwy3VxFbW6755nEca+rHgV7joWjwaFpENjBzsGZHxy7nqx/wA+lec/DfT1uvEU144ytnDlfZ3yAfyDfnXrFetgqajDn7nyGeYlzrexW0fzCiiiu08MKKKKACiiigAooooAKiuJfItpJf7qk1LWbrsvlaVJ/tFR+tAGMjZHPU0yeISKQRUMUuR1qyGBFAHL3+lSLIZLdip9OxqnDbX7vtdgq9yDk118kYbqKrmFQelAFGKAQxY9q8itCJvGmvzdxOVz9MD+leyzDCGvF9J/5GXXyf8An7k/9CNc2L/hM9PJ1fFxN6lptGa8Y+2uLmjNJSZoFc9N+FsQGmajPjl7gR/98qD/AOzV3tcX8MVx4auD/evHP/jqCu0r3aCtTifBY93xU35sKKKK1OQKKKKACiiigAooooAKwvFkhTR8L94yA/lmt2ub8RSCWYQ9Qi8/U/5FAHMWV+JOAea145ciuUSM2+sqqH5JCQR710sfCigC0X4qFmpjPULyUAMuZMIa8W0SUS+ItdcdDdyEf99mvYJi0zrCn35GCr9TxToPgtoNtd3M1vqOqQrO+9kSRDjPUZZCcZrGvTdSHKjtwGIjh6yqS2PPs0ZHrXqMfwo0Bf8AWXGpTf79wB/6Coq3F8MvCcfJ06WQ+sl3Kf03YriWBl1Z7ks+pdIs8hMiDqw/OmG4hHWVfzr2+HwP4XgOV0OyY+ske/8A9CzWhFoOjwf6nSbGP/ct0H9KtYHuzGWf9ofic38MHV/CsjKQQbp+R9FrtKbHGkS7Y0VF9FGBTq7oR5YqPY8CtU9rUlN9XcKKKKozCiiigAooooAKKKKACuMvp/Pkll/vMSPp2rrbxillcOOqxsf0rgnmzB17UAZIHma1CPQk/oa3+grC08eZq7seiIf1NbbHigCORqqyyYqSV6oXEu0E0Aa/hq1N7rayEZjtx5h+vRf8fwrb17xxoXh5zDdXXmXI6wQDe4+vYfia8y1XxPqGg+Hr+WzuPIWTaHcL8ygkDKnsea84W4+0fvd+/fzuznNTKVjWnTUtWe3D4w2DS4XTJ9n94ygH8sf1rpNI8daJq5VFnNvKf4JuP16V85IZGkWKGNpZW6Iv8z6Cta3069QBprtIT/djXcR+JrCeJjDdnfRyyrXV4LTufTYIIBByD3FLXhGjeJ9b0MhbfVGmhH/LG4jDL+mCPwr0jw349s9ZlS0u0FpeNwo3ZSQ+x7H2P606eJpzdkZ4jLMRQXNJXXkdfRRRXQeeFFFFABRRRQAUUUUAFFFFADJYxLC8bdHUqfxryqeZ7WSW3m+WSNirD3FesVzfiPwhb66xninNrd4wZAu4N9R/WgDitCYSy3UoP8QX8v8A9dbDtxVCHRLjw0z2lxOk7yHzQyAgYPGOfpUzTZFADJnxmsW/uP4AeTWhcSfKawZGMs7MenQUAcv4+vlj0SOyz89xIMj/AGV5P64rjdKkuHkS0t0DM7cE9qseMb43fiSaIHKWyiMD3xk/z/StHwjZmMz3Ui4ZflT8e9c2InyxbPUy6gqtRRex0ttBHp8HlRcyt/rZO7H/AApSaQmkzXlebPrLpKy2FzRkjkEg+1JmkzTJbPaPAfiF9c0Yx3L7ry0ISRj1dT91vxwR9Qa6uvHvhldND4reDPyT2zAj3BBB/n+dew169CbnTTZ8bj6Ko4iUY7BRRRWxxhRRRQAUUUUAFFFFABRRRQBxPihs6wR/djUf1rBdsVr+IWMms3DDoCF/IAVhytjNAFW7m2xMc9qy0YAVv6doMviOS5t4pxCY49wcrkbs8A/Xn8qhj8A+IzeJBJFAIS2GnWUEAeuOv6UAeDa9bXNtr15NOhEc8zMjdsE8D612Hh5w2lA9yQT+Qr2Hxx8OINWha606FDKFAkgI4kAHUe9eSQWr6XdS2UsZjIPCkYxjjH6VyYqN4HrZTVUa1n1L2aTNJmkzXnWPprjs0maTNITgZNOxLZ2nwxt2m8WNNj5YLZ2J9yQB/X8q9jri/hvoT6XoTXtwhW4viH2kcrGPuj9SfxrtK9WhDlgkz5HH1lVryktgooorY4wooooAKKKKACiio7iZbe3kmb7salj+AoAJZo4R87c+neqNxqwiQ7IJGbtnAFZUWpCZi7tljTprpSOKAM6a0e5DvnLMSTng5rAvLKZGI210Ml3tyAazriYNkkigDc8DWyw6XcSH/XPMQ/0AGB+p/OuprlvB3mMLtwD5DFQrdiwznH6V1NABXL+LfBNj4nti4At9QQZiuFHf0Ydx+tdRRSavoxxk4u6Pm7UbC+0S9Nlqlu0Ew+6x+7IPVT0IqDcD0NfSF7YWeo25t721huIT1SVAw/Wuck+G3hOSQudK2k9kuJFH5Bq5JYRN+6z2aWbtRtUjc8R3DcFHLE4Cjkk+wr0Lwb8Pp7mePUdcgMVupDR2jj5pD2LjsPbqe/v6FpfhnRdFbdp+m28MnTzAu5/++jk/rWrV08NGLu9THE5nOquWCsg6UUUV0nlhRRRQAUUUUAFFFFAHM/8ACxfBf/Q06R/4Fp/jUVz4+8FXNrLA3inSQsiFCftadx9a+PI9ZuotN+woIRDtZSfLBYhuvPXsKfBr99bWy28fkiNc4BiBPPv1oA98n8YabpcpU6zpV5EOkttexnP1UkEfrTU+JOkTnZDd25b/AKaXMcY/NmFfP51W4a9S7ZYfMRSgAjCjHPYY5561ZHiK+5GIMFCmPLA4Ix/IUAfQsGuaXe83fjLw/YIf4Uulmf8AmAP1rYtL34bQEPdeK7G+kHe4v12/98qQPzBr5bOs3BBBhtMf9eyZ/PGaH1i4kXa0NrjBXi3QcHPt7n+fWgD7IX4h+CkUKvifSAoGABdJx+tL/wALF8F/9DTpH/gWn+NfGU+ozXEJiaOBVxj5IlU9c9QM1MNaud+4x2x4Ix5KjPOc8d/egD7H/wCFi+C/+hp0j/wLT/Gj/hYvgv8A6GnSP/AtP8a+MbrUri8TZKUxkH5UAPGcc/iaqUAfbP8AwsXwX/0NOkf+Baf40f8ACxfBf/Q06R/4Fp/jXxNRQB9s/wDCxfBf/Q06R/4Fp/jR/wALF8F/9DTpH/gWn+NfE1FAH2z/AMLF8F/9DTpH/gWn+NH/AAsXwX/0NOkf+Baf418TUUAfbP8AwsXwX/0NOkf+Baf40f8ACxfBf/Q06R/4Fp/jXxNRQB9s/wDCxfBf/Q06R/4Fp/jR/wALF8F/9DTpH/gWn+NfE1FAH2z/AMLF8F/9DTpH/gWn+NH/AAsXwX/0NOkf+Baf418TUUAf/9k="/>
          <p:cNvSpPr>
            <a:spLocks noChangeAspect="1" noChangeArrowheads="1"/>
          </p:cNvSpPr>
          <p:nvPr/>
        </p:nvSpPr>
        <p:spPr bwMode="auto">
          <a:xfrm>
            <a:off x="1632853" y="1142024"/>
            <a:ext cx="234618" cy="32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787" tIns="34894" rIns="69787" bIns="3489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11"/>
          <p:cNvSpPr/>
          <p:nvPr/>
        </p:nvSpPr>
        <p:spPr>
          <a:xfrm>
            <a:off x="1244097" y="4117409"/>
            <a:ext cx="10164128" cy="1818535"/>
          </a:xfrm>
          <a:prstGeom prst="rect">
            <a:avLst/>
          </a:prstGeom>
          <a:solidFill>
            <a:srgbClr val="005898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 anchorCtr="1"/>
          <a:lstStyle/>
          <a:p>
            <a:pPr algn="ctr"/>
            <a:endParaRPr kumimoji="1" lang="zh-CN" altLang="en-US" sz="1200" b="1" dirty="0">
              <a:solidFill>
                <a:prstClr val="black">
                  <a:lumMod val="85000"/>
                  <a:lumOff val="15000"/>
                </a:prst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TextBox 84"/>
          <p:cNvSpPr txBox="1"/>
          <p:nvPr/>
        </p:nvSpPr>
        <p:spPr>
          <a:xfrm>
            <a:off x="1541000" y="4246797"/>
            <a:ext cx="1064267" cy="34746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69787" tIns="34894" rIns="69787" bIns="34894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92D050"/>
                </a:solidFill>
                <a:latin typeface="华文琥珀" pitchFamily="2" charset="-122"/>
                <a:ea typeface="华文琥珀" pitchFamily="2" charset="-122"/>
              </a:defRPr>
            </a:lvl1pPr>
          </a:lstStyle>
          <a:p>
            <a:r>
              <a:rPr lang="zh-CN" altLang="en-US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运维内容</a:t>
            </a:r>
            <a:endParaRPr lang="zh-CN" altLang="en-US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724631" y="4191240"/>
            <a:ext cx="1043358" cy="308213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健康检查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933459" y="4198259"/>
            <a:ext cx="1006832" cy="308213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容量</a:t>
            </a:r>
            <a:r>
              <a:rPr lang="zh-CN" altLang="en-US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规划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500339" y="4207417"/>
            <a:ext cx="966523" cy="313083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账号安全</a:t>
            </a:r>
          </a:p>
        </p:txBody>
      </p:sp>
      <p:sp>
        <p:nvSpPr>
          <p:cNvPr id="58" name="矩形 57"/>
          <p:cNvSpPr/>
          <p:nvPr/>
        </p:nvSpPr>
        <p:spPr>
          <a:xfrm>
            <a:off x="5047259" y="5234398"/>
            <a:ext cx="1042385" cy="266238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SQL</a:t>
            </a:r>
            <a:r>
              <a:rPr lang="zh-CN" altLang="en-US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审核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202299" y="5234397"/>
            <a:ext cx="1324870" cy="266239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数据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实例迁移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649931" y="5234398"/>
            <a:ext cx="947886" cy="266238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性能</a:t>
            </a:r>
            <a:r>
              <a:rPr lang="zh-CN" altLang="en-US" sz="1400" dirty="0" smtClean="0"/>
              <a:t>优化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731754" y="4716559"/>
            <a:ext cx="1201705" cy="297300"/>
          </a:xfrm>
          <a:prstGeom prst="roundRect">
            <a:avLst/>
          </a:prstGeom>
          <a:solidFill>
            <a:srgbClr val="178AA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中间件运维</a:t>
            </a:r>
            <a:endParaRPr lang="zh-CN" altLang="en-US" sz="13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089644" y="4209582"/>
            <a:ext cx="1225555" cy="296889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数据库审计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731754" y="5234398"/>
            <a:ext cx="1225664" cy="266238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数据库</a:t>
            </a:r>
            <a:r>
              <a:rPr lang="zh-CN" altLang="en-US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3" name="组 90"/>
          <p:cNvGrpSpPr/>
          <p:nvPr/>
        </p:nvGrpSpPr>
        <p:grpSpPr>
          <a:xfrm>
            <a:off x="1244099" y="1440107"/>
            <a:ext cx="10164126" cy="617312"/>
            <a:chOff x="1159538" y="3632912"/>
            <a:chExt cx="10164126" cy="576000"/>
          </a:xfrm>
        </p:grpSpPr>
        <p:sp>
          <p:nvSpPr>
            <p:cNvPr id="61" name="圆角矩形 11"/>
            <p:cNvSpPr/>
            <p:nvPr/>
          </p:nvSpPr>
          <p:spPr>
            <a:xfrm>
              <a:off x="1159538" y="3632912"/>
              <a:ext cx="10164126" cy="576000"/>
            </a:xfrm>
            <a:prstGeom prst="rect">
              <a:avLst/>
            </a:prstGeom>
            <a:solidFill>
              <a:srgbClr val="005898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b" anchorCtr="1"/>
            <a:lstStyle/>
            <a:p>
              <a:pPr algn="ctr"/>
              <a:endParaRPr kumimoji="1" lang="zh-CN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8" name="TextBox 76"/>
            <p:cNvSpPr txBox="1"/>
            <p:nvPr/>
          </p:nvSpPr>
          <p:spPr>
            <a:xfrm>
              <a:off x="1389935" y="3756452"/>
              <a:ext cx="1756764" cy="324215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lIns="69787" tIns="34894" rIns="69787" bIns="34894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92D050"/>
                  </a:solidFill>
                  <a:latin typeface="华文琥珀" pitchFamily="2" charset="-122"/>
                  <a:ea typeface="华文琥珀" pitchFamily="2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数据库生命周期</a:t>
              </a:r>
              <a:endParaRPr lang="zh-CN" altLang="en-US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69" name="组 17"/>
            <p:cNvGrpSpPr/>
            <p:nvPr/>
          </p:nvGrpSpPr>
          <p:grpSpPr>
            <a:xfrm>
              <a:off x="3688898" y="3763152"/>
              <a:ext cx="5553611" cy="375698"/>
              <a:chOff x="3764171" y="4822525"/>
              <a:chExt cx="5553611" cy="375698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3764171" y="4822526"/>
                <a:ext cx="886844" cy="36095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规划</a:t>
                </a:r>
                <a:endParaRPr lang="zh-CN" altLang="en-US" sz="14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4852595" y="4822526"/>
                <a:ext cx="886844" cy="36095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rgbClr val="FFFFFF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布署</a:t>
                </a:r>
                <a:endParaRPr lang="zh-CN" altLang="en-US" sz="14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931003" y="4822525"/>
                <a:ext cx="995262" cy="36095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rgbClr val="FFFFFF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性能测试</a:t>
                </a:r>
                <a:endParaRPr lang="zh-CN" altLang="en-US" sz="14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7122378" y="4837263"/>
                <a:ext cx="931525" cy="36095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运维</a:t>
                </a:r>
                <a:endParaRPr lang="zh-CN" altLang="en-US" sz="14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8324362" y="4837264"/>
                <a:ext cx="993420" cy="36095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rgbClr val="FFFFFF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销</a:t>
                </a:r>
                <a:r>
                  <a:rPr lang="zh-CN" altLang="en-US" sz="1400" dirty="0" smtClean="0"/>
                  <a:t>毁</a:t>
                </a:r>
                <a:endParaRPr lang="zh-CN" altLang="en-US" sz="14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grpSp>
        <p:nvGrpSpPr>
          <p:cNvPr id="84" name="组 86"/>
          <p:cNvGrpSpPr/>
          <p:nvPr/>
        </p:nvGrpSpPr>
        <p:grpSpPr>
          <a:xfrm>
            <a:off x="1244103" y="2772171"/>
            <a:ext cx="10164126" cy="617312"/>
            <a:chOff x="1159537" y="4520767"/>
            <a:chExt cx="10164126" cy="576000"/>
          </a:xfrm>
        </p:grpSpPr>
        <p:sp>
          <p:nvSpPr>
            <p:cNvPr id="85" name="圆角矩形 11"/>
            <p:cNvSpPr/>
            <p:nvPr/>
          </p:nvSpPr>
          <p:spPr>
            <a:xfrm>
              <a:off x="1159537" y="4520767"/>
              <a:ext cx="10164126" cy="576000"/>
            </a:xfrm>
            <a:prstGeom prst="rect">
              <a:avLst/>
            </a:prstGeom>
            <a:solidFill>
              <a:srgbClr val="005898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b" anchorCtr="1"/>
            <a:lstStyle/>
            <a:p>
              <a:pPr algn="ctr"/>
              <a:endParaRPr kumimoji="1" lang="zh-CN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6" name="TextBox 77"/>
            <p:cNvSpPr txBox="1"/>
            <p:nvPr/>
          </p:nvSpPr>
          <p:spPr>
            <a:xfrm>
              <a:off x="1451305" y="4634716"/>
              <a:ext cx="1295099" cy="324215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lIns="69787" tIns="34894" rIns="69787" bIns="34894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92D050"/>
                  </a:solidFill>
                  <a:latin typeface="华文琥珀" pitchFamily="2" charset="-122"/>
                  <a:ea typeface="华文琥珀" pitchFamily="2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数据库运维</a:t>
              </a:r>
              <a:endParaRPr lang="zh-CN" altLang="en-US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687976" y="4634716"/>
              <a:ext cx="995447" cy="360959"/>
            </a:xfrm>
            <a:prstGeom prst="rect">
              <a:avLst/>
            </a:prstGeom>
            <a:solidFill>
              <a:srgbClr val="56A8B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数据库运营</a:t>
              </a:r>
              <a:endParaRPr lang="zh-CN" altLang="en-US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5133175" y="4634716"/>
              <a:ext cx="940001" cy="360959"/>
            </a:xfrm>
            <a:prstGeom prst="rect">
              <a:avLst/>
            </a:prstGeom>
            <a:solidFill>
              <a:srgbClr val="56A8B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数据库系统运维</a:t>
              </a:r>
              <a:endParaRPr lang="zh-CN" altLang="en-US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6587501" y="4634716"/>
              <a:ext cx="912633" cy="360959"/>
            </a:xfrm>
            <a:prstGeom prst="rect">
              <a:avLst/>
            </a:prstGeom>
            <a:solidFill>
              <a:srgbClr val="56A8B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数据库业务运维</a:t>
              </a:r>
              <a:endParaRPr lang="zh-CN" altLang="en-US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97" name="矩形 96"/>
          <p:cNvSpPr/>
          <p:nvPr/>
        </p:nvSpPr>
        <p:spPr>
          <a:xfrm>
            <a:off x="8702657" y="5234397"/>
            <a:ext cx="1371892" cy="266239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监控报警处理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618358" y="4226801"/>
            <a:ext cx="949090" cy="293699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数据安全</a:t>
            </a:r>
          </a:p>
        </p:txBody>
      </p:sp>
      <p:sp>
        <p:nvSpPr>
          <p:cNvPr id="100" name="矩形 99"/>
          <p:cNvSpPr/>
          <p:nvPr/>
        </p:nvSpPr>
        <p:spPr>
          <a:xfrm>
            <a:off x="9718944" y="4238775"/>
            <a:ext cx="607698" cy="289348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分享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0179389" y="5234396"/>
            <a:ext cx="968082" cy="266239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故障处理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730149" y="5519917"/>
            <a:ext cx="1225664" cy="266238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需求对接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047259" y="5519917"/>
            <a:ext cx="1042385" cy="266238"/>
          </a:xfrm>
          <a:prstGeom prst="rect">
            <a:avLst/>
          </a:prstGeom>
          <a:solidFill>
            <a:srgbClr val="36A9A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。。。</a:t>
            </a:r>
            <a:endParaRPr lang="zh-CN" altLang="en-US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28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94"/>
          <p:cNvSpPr txBox="1"/>
          <p:nvPr/>
        </p:nvSpPr>
        <p:spPr>
          <a:xfrm>
            <a:off x="4664849" y="313799"/>
            <a:ext cx="2862320" cy="704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bg1"/>
                </a:solidFill>
              </a:rPr>
              <a:t>云</a:t>
            </a:r>
            <a:r>
              <a:rPr kumimoji="1" lang="zh-CN" altLang="en-US" sz="3600" dirty="0">
                <a:solidFill>
                  <a:schemeClr val="bg1"/>
                </a:solidFill>
              </a:rPr>
              <a:t>数据库运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维</a:t>
            </a:r>
            <a:endParaRPr kumimoji="1"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8" name="AutoShape 14" descr="data:image/jpeg;base64,/9j/4AAQSkZJRgABAQAAAQABAAD/2wBDAAgGBgcGBQgHBwcJCQgKDBQNDAsLDBkSEw8UHRofHh0aHBwgJC4nICIsIxwcKDcpLDAxNDQ0Hyc5PTgyPC4zNDL/2wBDAQkJCQwLDBgNDRgyIRwhMjIyMjIyMjIyMjIyMjIyMjIyMjIyMjIyMjIyMjIyMjIyMjIyMjIyMjIyMjIyMjIyMjL/wAARCAEsAK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KKo6rrFlotobm9mCJ0VRyzn0A7mk2krscYuTslqXqwtW8X6Po7NHLcedcL1hgG9h9ew/EiuA13xnqWsM0UDNZWZ42I3zuP8AaYfyH61ziqFGFAArz62PS0p6n0WDyCc1zYh28ludnffEfUZiVsbOG2Ts0pMjfkMAfrWDc+JdduyfN1a5HtERGP8Ax3FZdFcE8VVlvI96jlmEpfDBfPX8x8lxcSnMt1cSH/blZv5moxkHIdwfZjS0lZc8u51qjTW0V9xag1PUbbHkajeR47LO2Pyziti08c+ILQjddR3Kj+GeIfzXBrnaK0jXqR2kY1MDhqvxwX3Ho2n/ABKtZCE1Kyktz/z0iPmL9SOCP1rr7DU7LU4fOsrqKdO5RskfUdR+NeFU+Cea0nWe2mkgmXo8bbTXXTx8lpNXPIxPD1KSvQdn2eqPfKK890H4hspW31tRjoLqNf8A0JR/MflXfxTRzxJLDIskbjKupyCPUGvSp1YVFeLPmcThK2Gly1VYfRRRWhzBRRRQAUUUUAFFFcd4r8XR6dG9taNul+6zKe/90f40m0ldlQhKclGO5oeIPF9joS+Xg3Fy2QsSHv7nsK8s1LUrvV71ru+l3ynhVH3UHoo7CqzvJPM087bpX6n09hSV4mJxTquy2Pt8syuGFjzz1m/w9AooorkPXCiiigApKWkoAKKKKBhRRRTAK2vD3ia88PTgJmayY5ktyenuvof0P61i0lXCpKnLmiY18PTxEHTqK6PdtO1G11Wyju7OUSQuOD3B7gjsatV4v4d8QT+Hr/zV3PayECeEdx/eH+0P16V7Fa3UN7ax3NvIJIZFDIw6EV7eHrqtG/U+EzDATwdSz1i9mTUUUV0HnhRRVHWNTi0jTJbyX+AYVf7zdhQC1MXxd4jXS7c2kDgXMi5Zgf8AVr6/WvKGla7mM7529EB9PWpNTvptTvnaVyzytvkPt6U0DAwK8rG1/sI+ryTApL2816f5hRRRXmn0glFBooGFFFFABSGoZbuCE4eVQx6DPJqJtQQciG4I9fKb/CrjTlLZGU69KHxSSLdFURqttnDl0/3kIq1FPFMMxyKw9jScJR3RUKtOfwtMkooopGgUlLSUAFdn4B8QGyvP7JuH/wBHuGzASfuSf3fof5/WuMoyQQVYqwOQQcEH1rWjVdKakjkxuFjiqLpy+XqfQFFY3hfWhrmhxXDkfaE/dzgdnHf8eD+NbNfQRkpK6PzypCVOThLdBXlfxA137Xqf2GN/3Frw2O79/wAun516JrmpLpOjXV62Mxp8oPdjwP1rwWeR7m4w7FmkbLE9+5rOrPljc3wlF1aiS6k9sp2GRvvPz+FTUoGBiivn5ScpOTP0GnBU4KEdkJRRRUmgUlLTXYIpZjgAZJoAR3CAE5JJwABkk9gB3Nddovw7vNShW41iZ7KJuVto/wDWEf7Z/h+g59xWx4H8JC2jj1nUos3bjNvE4/1KnuR/eP6Dj1ruq9bDYNJc1Tc+SzPOZzk6WHdkuvc44fDvT4YilncPbE91RST9T1P4mud1X4a6uAz2d/Fdf7Dgxsf5j9a9Tor0OVHgc8r3Z81atp+o6TcGDUbSWB+29eG+h6H8KySwDbkJVvVTg19Q6hp1nqto9rfW8c8L9VcfqPQ+4rw/x14Dm8NSfbLMvNpjtjceWiPo3t6H/JznHQ6KNX3tHZnPWmrvGQlx86/3wOR/jW2jrIgdCGU8giuPrR0u9NvJ5bn90x/I+teZXw6tzQPqMBmMm1TrP5nQUlKaSuE94KKKKAOp8Bar9g1/7K7YhvRs57OOVP8AMfiK9Xr5/SR4ZElibbJGwdD6MDkH8692068TUdNtryP7s8SyAemR0r18BU5oOD6Hx3EGG5Kyqr7X5o4f4o6l5drZ6crcyMZXHsOB/M/lXm1mN9wz/wB0YFdB8Qr37V4tuEBysCrEPwGT+pNYmnL+4Lf3mJpY2doNFZJSvVT7K5bxSU40hryD6wQ0lLSUDCtzwfog1vX185d1nZ4llB6M38C/mCT9PesJiFUk9BXrPgXS/wCzfDEEjrie7/0iT1+b7o/Bdv612YKlz1LvZHj51inQw/LHeWn+Z0tFFFe2fEBRRRQAVDdWsF7aS2tzGskMqlHRuhBqaigD5s8WeHZPDWvzWLZaE/PA5/iQ9PxHQ/SsUcGvbfizo63vhyPUkX99ZSDJ/wBhjg/rtP514oBXJUXK7Hr4afPC/U6DTZzPaYJy0fH4dqt1kaK+Lloz/GpFa9eTWjyzZ9fg6rqUk3uFFFJWR1hXqnw7vDceGjAxybaZox9D8w/9CI/CvKzXX+A9Xj006gsp+V/LKj3+bP8ASuzBS5atu54ue0vaYW63TX+RxPiC5+0a7qE5P37iQ/qaLO6to7dIzMgcDkZr2aXwPoLu0iWhhkY5Loxzn8c1m3fw6sp87J/wliDf4V31sN7Vas+eweZ/VW2o3uebrIjD5XB+hpa6u6+FrgkwiA/9c3ZD/hWPceANYts+WLxf90rKP8a45ZfNbM9mnxBRfxxaMukNE+j65aHDNG3tNEyGqrNqkX+s04uPWGQH9Dg1hLCVV0O2nm+En9q3qX7WzOo39pYDP+kzJEcdlJ+Y/lk17uqhVCqAABgAdq8i+H9tPe+K4J5rG6gS2ieXdNCyqWI2gAkYJ+Y/lXr1ejgabhB8y1Z87nmJjWrpQd0l+YUUUV2nihRRRQAUUUUAZniO1F74a1O3IzvtpAPrtOP1xXzRivqHUSF0y7Y9BC5P/fJr5frnr9D0sBtItaexS9hIOPnH866BuGNc9ZDN3F/vj+ddC33jXk4n4j63Lf4b9RKSg0Guc9ESk+0vbn5Djd15paY0Dzn5Bnb1rajfnVjjxtvYPm8vzPoWiiivoD87CiiigBCoYYYAj0NRJa28b70t4lb1CAGpqZLLHBGZJXVEHVmOBQA+isiTxHYIcR+bN/uJx+uKRPEdqx5guFHqVH9DQBsUVBb3cF2u6GQNjqOhH4VPQAUUUUAFFFFAHP8AjfUV0zwfqMpbDSRGFPdn+X+pP4V87V6H8UvEi6lqUek2sm63tCTKQeGl6Y/AcfUmvPQOa5aruz1cHBxh5sv6VHvug3ZBmtk1Wsbf7PbjcPnblvb2qxXj1Zc82z7PC0vZUlF7hSUGkqDdhXWeB9HXVX1AuBtjEYBPqd2f6Vydep/DizMHhx7lhzdTs4P+yPlH6g/nXZgoc1X0PGzyryYWy3bX+Z2FFFFeyfEhRRRQBDdXMdpbtNIeB0A6k+lcrcNPqc/mTn5QflQdFrR1aY3F6IQfki7e9NhjAFAEENkoA4qf7IuOlW0AFOOKAM1rdonEkTFHHQitfTtQ+1AxS4WdRz6MPUVVkAxWdM7W8yzx/fQ5Hv7UAdVRTIZVnhSVPuuoYfjT6ACuD8f+Nl0a3fTNPkB1CRcO6n/Uqf8A2Y9vTr6Va8ceNovD1sbOzZX1KReB1EQP8R9/Qf5PiE88lxM80ztJI7FmZjkknvWc520R00KPM+aWxGSWJJJJPU1padZdJ5R/uKf50ywsfMxNKPk/hX+9/wDWrWNeTiK9/difX5dgeS1Wpv0QGkopK4z2GFJRSUyWPihluZ47eFd00ziNB6sTgV7xp1lHp2nW1lF9yCNYwfXA615z8OtEN1qL6vMv7m2ykOf4pCOT+AOPqfavT69jBUuWHM+p8ZnmKVWsqcdo/mFFFFdp4gUUUUAcoZN9zKx6lyf1qzG4rNnYwX08R/hkI/DNSpP70AagkpTL71nif3oNx70AXHlqhdOCppGn96pXNwAp5oA6jw/IZNIjB/gZl/WsLxv42h8N2xtbUrJqUi/KvURD+839BWfqHi6Lwt4TiKbX1C6LtBEf4Rkjcfbj8fzrxu6vJ726kubmVpZpGLO7HJJqJytojejS5nd7D7i5lu7iS4uJGklkYs7sckmrVhY+cRLKMRjoP73/ANamadZG4bzZB+6H/jxra7AAYA6CvKxOI+xE+sy3L9FVqL0QfypKKSuE90KSikpkthVrTNNuNY1KHT7UfvJTy2OEXux+n88VVwzMqIrO7EKqqMliegFev+DvDI0DTi84DX9wAZmHO0dkHsP1P4V1Yag6srvZHlZpj1hado/E9v8AM29O0+30vT4LK2XbDCu1fU+pPuTzVqiivbPh223dhRRRQIKKKKAOS8VWrW9wl8g/dyYWT2bsfxH8qxEvB6103jEzto8kMLldyknHfGK49NA1JIo5zPF9nkgSaOTudwzgjsR6/wCQAXxd+9Kbv3rlI9XBkeNjh0YqR7ip/wC0Rj71AHQPdj1rI1bVktbWSRm4UfnVFtQaR1jjBd2OFVRkk1xet6pJeTmMN+7Q4GDnJ9aTdi4R5mV7/UZ9RujPcSFnICj0AHAA9gKXT7Vr652AkRpzIw7e31rKkeWSeK0txm4mOB/sj1rs7Kyj0+zS3j5xyzf3m7mvOxVbkXKt2fRZVg/bT55fCicBUUIoAVRgAUUUma8s+r2CkopKZLYtNZgqkk4A70E4Fdp4H8JHUZI9X1GP/REO63iYf60/3z/sjt6/TrtRoyqysjjxuMhhafPL5LuafgPwmbcJrWoxYnYf6NEw5jU/xH/aP6D68d9RRXuU4KEeWJ8HiK869R1JvVhRRRVmIUUUUAFFFI+7Y2372OM+tAGXq4jnUQ5y2CD7ZrFjjnt9IWC42/uVMaEH+EE4/Q4/CrcMu9mMhO7POfWsbxNqhtLNiiMVx12nH50AcNqGnxXepE2kJgI4k2uTvbu3PTPoKnj8PXDAfLK3/AwP6Vs6BY5h+03GNz/Ma6HT8XlwxQYhjOM+poA419P1DSdH1L7Hp/mXNxCI1l3bnjXPzbfqCRXl7EhyGBBBwQa+mZYUWM5ArwP4qW39neI7c2iBBfqSxHZgQDj8CKia6m1F3fKVvC1ll7jVZR8zMY4c9gO/+fWuizUNrEttY29uowI0Ax796kzXg1Zuc2z9BwtFUaSghc0lGaSsze4UmaM1teF/DsniTUzG25LGHBuJBxn0Qe5/QfhWlOm5y5YnPiMRChTdSeyL3g7wm2vTi9vUI0yJuFP/AC3Ydv8AdHf16eteuKqooVVCqBgADAApkEEVtBHBBGscUahURRgKB0AqSvcpUo0o8qPg8Zi54qo5z+S7BRRRWpyhRRRQAUUUUAFFFFAHM+IIWsp1u4mHlyN+8TuD6in200N5BghXUik1hvtlyy9UT5R/WufbztMlMkWTHn5loAv6jokkcDtYHHH+r7fhWjo1stvp0YA6Dk+/eqlpr8EiDJFWW1a32YQgewoATU7wQxnmvEvHtymp+LdFthz5Qdz9GKj/ANlNem3s5vrgqD+7HX3ryXUD9p+Jl6eq2yIi+3y5/maxry5abZ2ZfDnxMF5m6Tk0ZpgNLmvCsff3FzSZopKAuSQwy3VxFbW6755nEca+rHgV7joWjwaFpENjBzsGZHxy7nqx/wA+lec/DfT1uvEU144ytnDlfZ3yAfyDfnXrFetgqajDn7nyGeYlzrexW0fzCiiiu08MKKKKACiiigAooooAKiuJfItpJf7qk1LWbrsvlaVJ/tFR+tAGMjZHPU0yeISKQRUMUuR1qyGBFAHL3+lSLIZLdip9OxqnDbX7vtdgq9yDk118kYbqKrmFQelAFGKAQxY9q8itCJvGmvzdxOVz9MD+leyzDCGvF9J/5GXXyf8An7k/9CNc2L/hM9PJ1fFxN6lptGa8Y+2uLmjNJSZoFc9N+FsQGmajPjl7gR/98qD/AOzV3tcX8MVx4auD/evHP/jqCu0r3aCtTifBY93xU35sKKKK1OQKKKKACiiigAooooAKwvFkhTR8L94yA/lmt2ub8RSCWYQ9Qi8/U/5FAHMWV+JOAea145ciuUSM2+sqqH5JCQR710sfCigC0X4qFmpjPULyUAMuZMIa8W0SUS+ItdcdDdyEf99mvYJi0zrCn35GCr9TxToPgtoNtd3M1vqOqQrO+9kSRDjPUZZCcZrGvTdSHKjtwGIjh6yqS2PPs0ZHrXqMfwo0Bf8AWXGpTf79wB/6Coq3F8MvCcfJ06WQ+sl3Kf03YriWBl1Z7ks+pdIs8hMiDqw/OmG4hHWVfzr2+HwP4XgOV0OyY+ske/8A9CzWhFoOjwf6nSbGP/ct0H9KtYHuzGWf9ofic38MHV/CsjKQQbp+R9FrtKbHGkS7Y0VF9FGBTq7oR5YqPY8CtU9rUlN9XcKKKKozCiiigAooooAKKKKACuMvp/Pkll/vMSPp2rrbxillcOOqxsf0rgnmzB17UAZIHma1CPQk/oa3+grC08eZq7seiIf1NbbHigCORqqyyYqSV6oXEu0E0Aa/hq1N7rayEZjtx5h+vRf8fwrb17xxoXh5zDdXXmXI6wQDe4+vYfia8y1XxPqGg+Hr+WzuPIWTaHcL8ygkDKnsea84W4+0fvd+/fzuznNTKVjWnTUtWe3D4w2DS4XTJ9n94ygH8sf1rpNI8daJq5VFnNvKf4JuP16V85IZGkWKGNpZW6Iv8z6Cta3069QBprtIT/djXcR+JrCeJjDdnfRyyrXV4LTufTYIIBByD3FLXhGjeJ9b0MhbfVGmhH/LG4jDL+mCPwr0jw349s9ZlS0u0FpeNwo3ZSQ+x7H2P606eJpzdkZ4jLMRQXNJXXkdfRRRXQeeFFFFABRRRQAUUUUAFFFFADJYxLC8bdHUqfxryqeZ7WSW3m+WSNirD3FesVzfiPwhb66xninNrd4wZAu4N9R/WgDitCYSy3UoP8QX8v8A9dbDtxVCHRLjw0z2lxOk7yHzQyAgYPGOfpUzTZFADJnxmsW/uP4AeTWhcSfKawZGMs7MenQUAcv4+vlj0SOyz89xIMj/AGV5P64rjdKkuHkS0t0DM7cE9qseMb43fiSaIHKWyiMD3xk/z/StHwjZmMz3Ui4ZflT8e9c2InyxbPUy6gqtRRex0ttBHp8HlRcyt/rZO7H/AApSaQmkzXlebPrLpKy2FzRkjkEg+1JmkzTJbPaPAfiF9c0Yx3L7ry0ISRj1dT91vxwR9Qa6uvHvhldND4reDPyT2zAj3BBB/n+dew169CbnTTZ8bj6Ko4iUY7BRRRWxxhRRRQAUUUUAFFFFABRRRQBxPihs6wR/djUf1rBdsVr+IWMms3DDoCF/IAVhytjNAFW7m2xMc9qy0YAVv6doMviOS5t4pxCY49wcrkbs8A/Xn8qhj8A+IzeJBJFAIS2GnWUEAeuOv6UAeDa9bXNtr15NOhEc8zMjdsE8D612Hh5w2lA9yQT+Qr2Hxx8OINWha606FDKFAkgI4kAHUe9eSQWr6XdS2UsZjIPCkYxjjH6VyYqN4HrZTVUa1n1L2aTNJmkzXnWPprjs0maTNITgZNOxLZ2nwxt2m8WNNj5YLZ2J9yQB/X8q9jri/hvoT6XoTXtwhW4viH2kcrGPuj9SfxrtK9WhDlgkz5HH1lVryktgooorY4wooooAKKKKACiio7iZbe3kmb7salj+AoAJZo4R87c+neqNxqwiQ7IJGbtnAFZUWpCZi7tljTprpSOKAM6a0e5DvnLMSTng5rAvLKZGI210Ml3tyAazriYNkkigDc8DWyw6XcSH/XPMQ/0AGB+p/OuprlvB3mMLtwD5DFQrdiwznH6V1NABXL+LfBNj4nti4At9QQZiuFHf0Ydx+tdRRSavoxxk4u6Pm7UbC+0S9Nlqlu0Ew+6x+7IPVT0IqDcD0NfSF7YWeo25t721huIT1SVAw/Wuck+G3hOSQudK2k9kuJFH5Bq5JYRN+6z2aWbtRtUjc8R3DcFHLE4Cjkk+wr0Lwb8Pp7mePUdcgMVupDR2jj5pD2LjsPbqe/v6FpfhnRdFbdp+m28MnTzAu5/++jk/rWrV08NGLu9THE5nOquWCsg6UUUV0nlhRRRQAUUUUAFFFFAHM/8ACxfBf/Q06R/4Fp/jUVz4+8FXNrLA3inSQsiFCftadx9a+PI9ZuotN+woIRDtZSfLBYhuvPXsKfBr99bWy28fkiNc4BiBPPv1oA98n8YabpcpU6zpV5EOkttexnP1UkEfrTU+JOkTnZDd25b/AKaXMcY/NmFfP51W4a9S7ZYfMRSgAjCjHPYY5561ZHiK+5GIMFCmPLA4Ix/IUAfQsGuaXe83fjLw/YIf4Uulmf8AmAP1rYtL34bQEPdeK7G+kHe4v12/98qQPzBr5bOs3BBBhtMf9eyZ/PGaH1i4kXa0NrjBXi3QcHPt7n+fWgD7IX4h+CkUKvifSAoGABdJx+tL/wALF8F/9DTpH/gWn+NfGU+ozXEJiaOBVxj5IlU9c9QM1MNaud+4x2x4Ix5KjPOc8d/egD7H/wCFi+C/+hp0j/wLT/Gj/hYvgv8A6GnSP/AtP8a+MbrUri8TZKUxkH5UAPGcc/iaqUAfbP8AwsXwX/0NOkf+Baf40f8ACxfBf/Q06R/4Fp/jXxNRQB9s/wDCxfBf/Q06R/4Fp/jR/wALF8F/9DTpH/gWn+NfE1FAH2z/AMLF8F/9DTpH/gWn+NH/AAsXwX/0NOkf+Baf418TUUAfbP8AwsXwX/0NOkf+Baf40f8ACxfBf/Q06R/4Fp/jXxNRQB9s/wDCxfBf/Q06R/4Fp/jR/wALF8F/9DTpH/gWn+NfE1FAH2z/AMLF8F/9DTpH/gWn+NH/AAsXwX/0NOkf+Baf418TUUAf/9k="/>
          <p:cNvSpPr>
            <a:spLocks noChangeAspect="1" noChangeArrowheads="1"/>
          </p:cNvSpPr>
          <p:nvPr/>
        </p:nvSpPr>
        <p:spPr bwMode="auto">
          <a:xfrm>
            <a:off x="1632853" y="1142024"/>
            <a:ext cx="234618" cy="32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787" tIns="34894" rIns="69787" bIns="3489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17036" y="1374491"/>
            <a:ext cx="98184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优</a:t>
            </a:r>
            <a:r>
              <a:rPr lang="zh-CN" altLang="en-US" dirty="0">
                <a:solidFill>
                  <a:schemeClr val="bg1"/>
                </a:solidFill>
              </a:rPr>
              <a:t>点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</a:rPr>
              <a:t>数据库系统</a:t>
            </a:r>
            <a:r>
              <a:rPr lang="zh-CN" altLang="en-US" dirty="0">
                <a:solidFill>
                  <a:schemeClr val="bg1"/>
                </a:solidFill>
              </a:rPr>
              <a:t>运维工作复杂度降为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（部署、架构、备份、监控、资源规划等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</a:rPr>
              <a:t>：云</a:t>
            </a:r>
            <a:r>
              <a:rPr lang="zh-CN" altLang="en-US" dirty="0">
                <a:solidFill>
                  <a:schemeClr val="bg1"/>
                </a:solidFill>
              </a:rPr>
              <a:t>数据库</a:t>
            </a:r>
            <a:r>
              <a:rPr lang="en-US" altLang="zh-CN" dirty="0">
                <a:solidFill>
                  <a:schemeClr val="bg1"/>
                </a:solidFill>
              </a:rPr>
              <a:t>DBA</a:t>
            </a:r>
            <a:r>
              <a:rPr lang="zh-CN" altLang="en-US" dirty="0">
                <a:solidFill>
                  <a:schemeClr val="bg1"/>
                </a:solidFill>
              </a:rPr>
              <a:t>专家团队技术</a:t>
            </a:r>
            <a:r>
              <a:rPr lang="zh-CN" altLang="en-US" dirty="0" smtClean="0">
                <a:solidFill>
                  <a:schemeClr val="bg1"/>
                </a:solidFill>
              </a:rPr>
              <a:t>支撑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c</a:t>
            </a:r>
            <a:r>
              <a:rPr lang="zh-CN" altLang="en-US" dirty="0" smtClean="0">
                <a:solidFill>
                  <a:schemeClr val="bg1"/>
                </a:solidFill>
              </a:rPr>
              <a:t>：降低数据库产品风险、</a:t>
            </a:r>
            <a:r>
              <a:rPr lang="zh-CN" altLang="en-US" dirty="0">
                <a:solidFill>
                  <a:schemeClr val="bg1"/>
                </a:solidFill>
              </a:rPr>
              <a:t>可方便购买各种数据库方案（审计、</a:t>
            </a:r>
            <a:r>
              <a:rPr lang="en-US" altLang="zh-CN" dirty="0" err="1">
                <a:solidFill>
                  <a:schemeClr val="bg1"/>
                </a:solidFill>
              </a:rPr>
              <a:t>DBBran</a:t>
            </a:r>
            <a:r>
              <a:rPr lang="zh-CN" altLang="en-US" dirty="0">
                <a:solidFill>
                  <a:schemeClr val="bg1"/>
                </a:solidFill>
              </a:rPr>
              <a:t>、容灾、多读等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痛点：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 smtClean="0">
                <a:solidFill>
                  <a:schemeClr val="bg1"/>
                </a:solidFill>
              </a:rPr>
              <a:t>：佐证</a:t>
            </a:r>
            <a:r>
              <a:rPr lang="zh-CN" altLang="en-US" dirty="0">
                <a:solidFill>
                  <a:schemeClr val="bg1"/>
                </a:solidFill>
              </a:rPr>
              <a:t>，沟通</a:t>
            </a:r>
            <a:r>
              <a:rPr lang="zh-CN" altLang="en-US" dirty="0" smtClean="0">
                <a:solidFill>
                  <a:schemeClr val="bg1"/>
                </a:solidFill>
              </a:rPr>
              <a:t>复杂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3" indent="0"/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故障</a:t>
            </a:r>
            <a:r>
              <a:rPr lang="zh-CN" altLang="en-US" dirty="0">
                <a:solidFill>
                  <a:schemeClr val="bg1"/>
                </a:solidFill>
              </a:rPr>
              <a:t>分析：</a:t>
            </a:r>
            <a:r>
              <a:rPr lang="zh-CN" altLang="en-US" dirty="0" smtClean="0">
                <a:solidFill>
                  <a:schemeClr val="bg1"/>
                </a:solidFill>
              </a:rPr>
              <a:t>信息</a:t>
            </a:r>
            <a:r>
              <a:rPr lang="zh-CN" altLang="en-US" dirty="0">
                <a:solidFill>
                  <a:schemeClr val="bg1"/>
                </a:solidFill>
              </a:rPr>
              <a:t>不全，问题诊断和性能优化都需要依赖于大量的系统数据，甚至是</a:t>
            </a:r>
            <a:r>
              <a:rPr lang="zh-CN" altLang="en-US" dirty="0" smtClean="0">
                <a:solidFill>
                  <a:schemeClr val="bg1"/>
                </a:solidFill>
              </a:rPr>
              <a:t>历史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数据</a:t>
            </a:r>
            <a:r>
              <a:rPr lang="zh-CN" altLang="en-US" dirty="0">
                <a:solidFill>
                  <a:schemeClr val="bg1"/>
                </a:solidFill>
              </a:rPr>
              <a:t>，只有基于完备的信息才能给出准确的解法。</a:t>
            </a:r>
            <a:endParaRPr lang="en-US" altLang="zh-CN" dirty="0">
              <a:solidFill>
                <a:schemeClr val="bg1"/>
              </a:solidFill>
            </a:endParaRPr>
          </a:p>
          <a:p>
            <a:pPr lvl="3" indent="0"/>
            <a:endParaRPr lang="en-US" altLang="zh-CN" dirty="0">
              <a:solidFill>
                <a:schemeClr val="bg1"/>
              </a:solidFill>
            </a:endParaRPr>
          </a:p>
          <a:p>
            <a:pPr lvl="3" indent="0"/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</a:rPr>
              <a:t>：解决问题时间成本增高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故障</a:t>
            </a:r>
            <a:r>
              <a:rPr lang="zh-CN" altLang="en-US" dirty="0">
                <a:solidFill>
                  <a:schemeClr val="bg1"/>
                </a:solidFill>
              </a:rPr>
              <a:t>处理</a:t>
            </a:r>
            <a:r>
              <a:rPr lang="zh-CN" altLang="en-US" dirty="0" smtClean="0">
                <a:solidFill>
                  <a:schemeClr val="bg1"/>
                </a:solidFill>
              </a:rPr>
              <a:t>：结合</a:t>
            </a:r>
            <a:r>
              <a:rPr lang="zh-CN" altLang="en-US" dirty="0">
                <a:solidFill>
                  <a:schemeClr val="bg1"/>
                </a:solidFill>
              </a:rPr>
              <a:t>业务</a:t>
            </a:r>
            <a:r>
              <a:rPr lang="zh-CN" altLang="en-US" dirty="0" smtClean="0">
                <a:solidFill>
                  <a:schemeClr val="bg1"/>
                </a:solidFill>
              </a:rPr>
              <a:t>场景，将经验</a:t>
            </a:r>
            <a:r>
              <a:rPr lang="zh-CN" altLang="en-US" dirty="0">
                <a:solidFill>
                  <a:schemeClr val="bg1"/>
                </a:solidFill>
              </a:rPr>
              <a:t>、业务</a:t>
            </a:r>
            <a:r>
              <a:rPr lang="zh-CN" altLang="en-US" dirty="0" smtClean="0">
                <a:solidFill>
                  <a:schemeClr val="bg1"/>
                </a:solidFill>
              </a:rPr>
              <a:t>场景打包传送</a:t>
            </a:r>
            <a:r>
              <a:rPr lang="zh-CN" altLang="en-US" dirty="0">
                <a:solidFill>
                  <a:schemeClr val="bg1"/>
                </a:solidFill>
              </a:rPr>
              <a:t>云</a:t>
            </a:r>
            <a:r>
              <a:rPr lang="zh-CN" altLang="en-US" dirty="0" smtClean="0">
                <a:solidFill>
                  <a:schemeClr val="bg1"/>
                </a:solidFill>
              </a:rPr>
              <a:t>厂商，整个流程</a:t>
            </a:r>
            <a:r>
              <a:rPr lang="zh-CN" altLang="en-US" dirty="0">
                <a:solidFill>
                  <a:schemeClr val="bg1"/>
                </a:solidFill>
              </a:rPr>
              <a:t>（发现问题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内部</a:t>
            </a:r>
            <a:r>
              <a:rPr lang="zh-CN" altLang="en-US" dirty="0">
                <a:solidFill>
                  <a:schemeClr val="bg1"/>
                </a:solidFill>
              </a:rPr>
              <a:t>分析、联系云厂商、分析、解决）</a:t>
            </a:r>
            <a:r>
              <a:rPr lang="zh-CN" altLang="en-US" dirty="0" smtClean="0">
                <a:solidFill>
                  <a:schemeClr val="bg1"/>
                </a:solidFill>
              </a:rPr>
              <a:t>加大</a:t>
            </a:r>
            <a:r>
              <a:rPr lang="zh-CN" altLang="en-US" dirty="0">
                <a:solidFill>
                  <a:schemeClr val="bg1"/>
                </a:solidFill>
              </a:rPr>
              <a:t>故障</a:t>
            </a:r>
            <a:r>
              <a:rPr lang="zh-CN" altLang="en-US" dirty="0" smtClean="0">
                <a:solidFill>
                  <a:schemeClr val="bg1"/>
                </a:solidFill>
              </a:rPr>
              <a:t>处理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dirty="0">
                <a:solidFill>
                  <a:schemeClr val="bg1"/>
                </a:solidFill>
              </a:rPr>
              <a:t>时间</a:t>
            </a:r>
            <a:r>
              <a:rPr lang="zh-CN" altLang="en-US" dirty="0" smtClean="0">
                <a:solidFill>
                  <a:schemeClr val="bg1"/>
                </a:solidFill>
              </a:rPr>
              <a:t>成本。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75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4"/>
          <p:cNvSpPr txBox="1"/>
          <p:nvPr/>
        </p:nvSpPr>
        <p:spPr>
          <a:xfrm>
            <a:off x="4664849" y="313799"/>
            <a:ext cx="2862320" cy="704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bg1"/>
                </a:solidFill>
              </a:rPr>
              <a:t>云</a:t>
            </a:r>
            <a:r>
              <a:rPr kumimoji="1" lang="zh-CN" altLang="en-US" sz="3600" dirty="0">
                <a:solidFill>
                  <a:schemeClr val="bg1"/>
                </a:solidFill>
              </a:rPr>
              <a:t>数据库运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维</a:t>
            </a:r>
            <a:endParaRPr kumimoji="1"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5820" y="1718245"/>
            <a:ext cx="94403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风险点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 smtClean="0">
                <a:solidFill>
                  <a:schemeClr val="bg1"/>
                </a:solidFill>
              </a:rPr>
              <a:t>： 云</a:t>
            </a:r>
            <a:r>
              <a:rPr lang="zh-CN" altLang="en-US" dirty="0">
                <a:solidFill>
                  <a:schemeClr val="bg1"/>
                </a:solidFill>
              </a:rPr>
              <a:t>产品不可避免的有类似资源争用、系统及硬件问题、网络问题等，这些</a:t>
            </a:r>
            <a:r>
              <a:rPr lang="zh-CN" altLang="en-US" dirty="0" smtClean="0">
                <a:solidFill>
                  <a:schemeClr val="bg1"/>
                </a:solidFill>
              </a:rPr>
              <a:t>不稳定因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素对云产品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应用的影响；另外这些问题云厂商的监控体系可能都没发现，或者发现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后没能通知用户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</a:rPr>
              <a:t>：云</a:t>
            </a:r>
            <a:r>
              <a:rPr lang="zh-CN" altLang="en-US" dirty="0">
                <a:solidFill>
                  <a:schemeClr val="bg1"/>
                </a:solidFill>
              </a:rPr>
              <a:t>产品标准规格在高流量场景下，带宽可能会不满足要求（以腾讯为例</a:t>
            </a:r>
            <a:r>
              <a:rPr lang="en-US" altLang="zh-CN" dirty="0" err="1">
                <a:solidFill>
                  <a:schemeClr val="bg1"/>
                </a:solidFill>
              </a:rPr>
              <a:t>redis</a:t>
            </a:r>
            <a:r>
              <a:rPr lang="zh-CN" altLang="en-US" dirty="0" smtClean="0">
                <a:solidFill>
                  <a:schemeClr val="bg1"/>
                </a:solidFill>
              </a:rPr>
              <a:t>带宽</a:t>
            </a:r>
            <a:r>
              <a:rPr lang="en-US" altLang="zh-CN" dirty="0" smtClean="0">
                <a:solidFill>
                  <a:schemeClr val="bg1"/>
                </a:solidFill>
              </a:rPr>
              <a:t>	16MB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MySQL</a:t>
            </a:r>
            <a:r>
              <a:rPr lang="zh-CN" altLang="en-US" dirty="0">
                <a:solidFill>
                  <a:schemeClr val="bg1"/>
                </a:solidFill>
              </a:rPr>
              <a:t>带宽</a:t>
            </a:r>
            <a:r>
              <a:rPr lang="en-US" altLang="zh-CN" dirty="0" smtClean="0">
                <a:solidFill>
                  <a:schemeClr val="bg1"/>
                </a:solidFill>
              </a:rPr>
              <a:t>1G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zh-CN" altLang="en-US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c</a:t>
            </a:r>
            <a:r>
              <a:rPr lang="zh-CN" altLang="en-US" dirty="0" smtClean="0">
                <a:solidFill>
                  <a:schemeClr val="bg1"/>
                </a:solidFill>
              </a:rPr>
              <a:t>：云</a:t>
            </a:r>
            <a:r>
              <a:rPr lang="zh-CN" altLang="en-US" dirty="0">
                <a:solidFill>
                  <a:schemeClr val="bg1"/>
                </a:solidFill>
              </a:rPr>
              <a:t>产品网络上多重网关的架构，在短链、低并发场景中</a:t>
            </a:r>
            <a:r>
              <a:rPr lang="en-US" altLang="zh-CN" dirty="0">
                <a:solidFill>
                  <a:schemeClr val="bg1"/>
                </a:solidFill>
              </a:rPr>
              <a:t>QPS</a:t>
            </a:r>
            <a:r>
              <a:rPr lang="zh-CN" altLang="en-US" dirty="0">
                <a:solidFill>
                  <a:schemeClr val="bg1"/>
                </a:solidFill>
              </a:rPr>
              <a:t>上不来；强烈建议以</a:t>
            </a:r>
            <a:r>
              <a:rPr lang="zh-CN" altLang="en-US" dirty="0" smtClean="0">
                <a:solidFill>
                  <a:schemeClr val="bg1"/>
                </a:solidFill>
              </a:rPr>
              <a:t>自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建</a:t>
            </a:r>
            <a:r>
              <a:rPr lang="zh-CN" altLang="en-US" dirty="0">
                <a:solidFill>
                  <a:schemeClr val="bg1"/>
                </a:solidFill>
              </a:rPr>
              <a:t>测试数据做样本，对比标准产品测试数据，评估产品性能，做到心中有数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93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1"/>
          <p:cNvSpPr txBox="1"/>
          <p:nvPr/>
        </p:nvSpPr>
        <p:spPr>
          <a:xfrm>
            <a:off x="4622388" y="2917143"/>
            <a:ext cx="1374733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展望</a:t>
            </a:r>
            <a:endParaRPr dirty="0"/>
          </a:p>
        </p:txBody>
      </p:sp>
      <p:sp>
        <p:nvSpPr>
          <p:cNvPr id="149" name="文本框 5"/>
          <p:cNvSpPr txBox="1"/>
          <p:nvPr/>
        </p:nvSpPr>
        <p:spPr>
          <a:xfrm>
            <a:off x="1440778" y="1070484"/>
            <a:ext cx="1977462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0000">
                <a:solidFill>
                  <a:srgbClr val="68F9F6"/>
                </a:solidFill>
                <a:latin typeface="Aroly"/>
                <a:ea typeface="Aroly"/>
                <a:cs typeface="Aroly"/>
                <a:sym typeface="Aroly"/>
              </a:defRPr>
            </a:lvl1pPr>
          </a:lstStyle>
          <a:p>
            <a:r>
              <a:rPr lang="en-US" altLang="zh-CN" sz="29000" dirty="0"/>
              <a:t>2</a:t>
            </a:r>
            <a:endParaRPr sz="29000" dirty="0"/>
          </a:p>
        </p:txBody>
      </p:sp>
    </p:spTree>
    <p:extLst>
      <p:ext uri="{BB962C8B-B14F-4D97-AF65-F5344CB8AC3E}">
        <p14:creationId xmlns:p14="http://schemas.microsoft.com/office/powerpoint/2010/main" val="3024777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3FD4047-9C61-6B48-A75B-6B569E4CE0E1}"/>
              </a:ext>
            </a:extLst>
          </p:cNvPr>
          <p:cNvSpPr txBox="1">
            <a:spLocks/>
          </p:cNvSpPr>
          <p:nvPr/>
        </p:nvSpPr>
        <p:spPr>
          <a:xfrm>
            <a:off x="164167" y="578922"/>
            <a:ext cx="10888896" cy="47988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CN" sz="2800" dirty="0" smtClean="0">
                <a:solidFill>
                  <a:schemeClr val="bg1"/>
                </a:solidFill>
              </a:rPr>
              <a:t>DBA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职能改变</a:t>
            </a:r>
            <a:endParaRPr kumimoji="1"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804" y="1721816"/>
            <a:ext cx="10728989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数据库架构师：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懂网络，存储，架构设计，迁移等全面型人才；技术上具有一定的高度与广度，以全局思维考虑问题。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业务运维</a:t>
            </a:r>
            <a:r>
              <a:rPr lang="en-US" altLang="zh-CN" dirty="0" smtClean="0">
                <a:solidFill>
                  <a:schemeClr val="bg1"/>
                </a:solidFill>
              </a:rPr>
              <a:t>DBA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DBA</a:t>
            </a:r>
            <a:r>
              <a:rPr lang="zh-CN" altLang="en-US" dirty="0">
                <a:solidFill>
                  <a:schemeClr val="bg1"/>
                </a:solidFill>
              </a:rPr>
              <a:t>从系统架构层向业务架构层转变（数据建模、数据治理、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</a:rPr>
              <a:t>质量、</a:t>
            </a:r>
            <a:r>
              <a:rPr lang="zh-CN" altLang="en-US" dirty="0">
                <a:solidFill>
                  <a:schemeClr val="bg1"/>
                </a:solidFill>
              </a:rPr>
              <a:t>成本管</a:t>
            </a:r>
            <a:r>
              <a:rPr lang="zh-CN" altLang="en-US" dirty="0" smtClean="0">
                <a:solidFill>
                  <a:schemeClr val="bg1"/>
                </a:solidFill>
              </a:rPr>
              <a:t>控）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3303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25986" y="1295831"/>
            <a:ext cx="980836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6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大家好，我是余成真</a:t>
            </a:r>
            <a:r>
              <a:rPr lang="zh-CN" altLang="en-US" sz="1600" kern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，来自</a:t>
            </a:r>
            <a:r>
              <a:rPr lang="zh-CN" altLang="en-US" sz="16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微盟，我主要负责公司数据库（</a:t>
            </a:r>
            <a:r>
              <a:rPr lang="en-US" altLang="zh-CN" sz="16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MySQL/</a:t>
            </a:r>
            <a:r>
              <a:rPr lang="en-US" altLang="zh-CN" sz="1600" kern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SQLServer</a:t>
            </a:r>
            <a:r>
              <a:rPr lang="en-US" altLang="zh-CN" sz="16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lang="en-US" altLang="zh-CN" sz="1600" kern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Redis</a:t>
            </a:r>
            <a:r>
              <a:rPr lang="zh-CN" altLang="en-US" sz="16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等）相关的业务保障，性能优化，架构设计以及周边的自动化系统</a:t>
            </a:r>
            <a:r>
              <a:rPr lang="zh-CN" altLang="en-US" sz="1600" kern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建设；专注</a:t>
            </a:r>
            <a:r>
              <a:rPr lang="zh-CN" altLang="en-US" sz="16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于数据库的高性能和高可用技术保障方向。</a:t>
            </a:r>
            <a:endParaRPr lang="en-US" altLang="zh-CN" sz="16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indent="-342900">
              <a:lnSpc>
                <a:spcPct val="200000"/>
              </a:lnSpc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493" y="3027143"/>
            <a:ext cx="2355240" cy="313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054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="" xmlns:a16="http://schemas.microsoft.com/office/drawing/2014/main" id="{83FD4047-9C61-6B48-A75B-6B569E4CE0E1}"/>
              </a:ext>
            </a:extLst>
          </p:cNvPr>
          <p:cNvSpPr txBox="1">
            <a:spLocks/>
          </p:cNvSpPr>
          <p:nvPr/>
        </p:nvSpPr>
        <p:spPr>
          <a:xfrm>
            <a:off x="164167" y="578922"/>
            <a:ext cx="10888896" cy="47988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zh-CN" altLang="en-US" sz="2800" dirty="0" smtClean="0">
                <a:solidFill>
                  <a:schemeClr val="bg1"/>
                </a:solidFill>
              </a:rPr>
              <a:t>掌撑一门</a:t>
            </a:r>
            <a:r>
              <a:rPr kumimoji="1" lang="zh-CN" altLang="en-US" sz="2800" dirty="0">
                <a:solidFill>
                  <a:schemeClr val="bg1"/>
                </a:solidFill>
              </a:rPr>
              <a:t>语言、落地一个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项目</a:t>
            </a:r>
            <a:endParaRPr kumimoji="1"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5112" y="1622950"/>
            <a:ext cx="8881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数据库</a:t>
            </a:r>
            <a:r>
              <a:rPr lang="zh-CN" altLang="en-US" dirty="0">
                <a:solidFill>
                  <a:schemeClr val="bg1"/>
                </a:solidFill>
              </a:rPr>
              <a:t>基础运维工作，</a:t>
            </a:r>
            <a:r>
              <a:rPr lang="zh-CN" altLang="en-US" dirty="0" smtClean="0">
                <a:solidFill>
                  <a:schemeClr val="bg1"/>
                </a:solidFill>
              </a:rPr>
              <a:t>经历从</a:t>
            </a:r>
            <a:r>
              <a:rPr lang="zh-CN" altLang="en-US" dirty="0">
                <a:solidFill>
                  <a:schemeClr val="bg1"/>
                </a:solidFill>
              </a:rPr>
              <a:t>手工、脚本、工具、平台的</a:t>
            </a:r>
            <a:r>
              <a:rPr lang="zh-CN" altLang="en-US" dirty="0" smtClean="0">
                <a:solidFill>
                  <a:schemeClr val="bg1"/>
                </a:solidFill>
              </a:rPr>
              <a:t>发展阶段，需要</a:t>
            </a:r>
            <a:r>
              <a:rPr lang="en-US" altLang="zh-CN" dirty="0" smtClean="0">
                <a:solidFill>
                  <a:schemeClr val="bg1"/>
                </a:solidFill>
              </a:rPr>
              <a:t>DBA</a:t>
            </a:r>
            <a:r>
              <a:rPr lang="zh-CN" altLang="en-US" dirty="0" smtClean="0">
                <a:solidFill>
                  <a:schemeClr val="bg1"/>
                </a:solidFill>
              </a:rPr>
              <a:t>具有研发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</a:rPr>
              <a:t>技能。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04" y="2720120"/>
            <a:ext cx="5219700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">
            <a:extLst>
              <a:ext uri="{FF2B5EF4-FFF2-40B4-BE49-F238E27FC236}">
                <a16:creationId xmlns="" xmlns:a16="http://schemas.microsoft.com/office/drawing/2014/main" id="{34FC705E-770E-4AF6-AB62-83A34A5F420C}"/>
              </a:ext>
            </a:extLst>
          </p:cNvPr>
          <p:cNvSpPr/>
          <p:nvPr/>
        </p:nvSpPr>
        <p:spPr>
          <a:xfrm>
            <a:off x="6161861" y="2743151"/>
            <a:ext cx="4549990" cy="555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="" xmlns:a16="http://schemas.microsoft.com/office/drawing/2014/main" id="{0C0377BA-1999-462D-82B4-369733CA39F4}"/>
              </a:ext>
            </a:extLst>
          </p:cNvPr>
          <p:cNvSpPr/>
          <p:nvPr/>
        </p:nvSpPr>
        <p:spPr>
          <a:xfrm>
            <a:off x="6539810" y="3691775"/>
            <a:ext cx="4549990" cy="555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="" xmlns:a16="http://schemas.microsoft.com/office/drawing/2014/main" id="{40EE3DD3-4BF7-487C-80F9-1E551E74EA34}"/>
              </a:ext>
            </a:extLst>
          </p:cNvPr>
          <p:cNvSpPr/>
          <p:nvPr/>
        </p:nvSpPr>
        <p:spPr>
          <a:xfrm>
            <a:off x="6806999" y="4720584"/>
            <a:ext cx="4549990" cy="555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="" xmlns:a16="http://schemas.microsoft.com/office/drawing/2014/main" id="{E5DDDA09-4935-4BE7-802E-DFD7B2A5AC16}"/>
              </a:ext>
            </a:extLst>
          </p:cNvPr>
          <p:cNvSpPr txBox="1"/>
          <p:nvPr/>
        </p:nvSpPr>
        <p:spPr>
          <a:xfrm>
            <a:off x="7312938" y="2861086"/>
            <a:ext cx="215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b="1" kern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</a:t>
            </a:r>
            <a:endParaRPr lang="en-US" altLang="zh-CN" b="1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7">
            <a:extLst>
              <a:ext uri="{FF2B5EF4-FFF2-40B4-BE49-F238E27FC236}">
                <a16:creationId xmlns="" xmlns:a16="http://schemas.microsoft.com/office/drawing/2014/main" id="{717A8E1D-05B9-4788-9D19-1E52517B7CA5}"/>
              </a:ext>
            </a:extLst>
          </p:cNvPr>
          <p:cNvSpPr txBox="1"/>
          <p:nvPr/>
        </p:nvSpPr>
        <p:spPr>
          <a:xfrm>
            <a:off x="7147484" y="3791783"/>
            <a:ext cx="2735995" cy="3416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审核系统</a:t>
            </a:r>
            <a:endParaRPr lang="en-US" altLang="zh-CN" sz="1800" b="1" dirty="0"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2D73846-DF5A-4DB7-B1D3-16B6BE849D78}"/>
              </a:ext>
            </a:extLst>
          </p:cNvPr>
          <p:cNvSpPr/>
          <p:nvPr/>
        </p:nvSpPr>
        <p:spPr>
          <a:xfrm>
            <a:off x="8340638" y="4808963"/>
            <a:ext cx="2603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kern="1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BinlogServer</a:t>
            </a:r>
            <a:r>
              <a:rPr lang="zh-CN" altLang="en-US" b="1" kern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转换系统</a:t>
            </a:r>
            <a:endParaRPr lang="en-US" altLang="zh-CN" b="1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="" xmlns:a16="http://schemas.microsoft.com/office/drawing/2014/main" id="{1796DEA4-5E29-4431-B49B-CF322CFCFCF0}"/>
              </a:ext>
            </a:extLst>
          </p:cNvPr>
          <p:cNvSpPr/>
          <p:nvPr/>
        </p:nvSpPr>
        <p:spPr>
          <a:xfrm>
            <a:off x="7367153" y="5678004"/>
            <a:ext cx="4549990" cy="555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179C2A82-335A-4849-B80D-1DB78CFF4DE0}"/>
              </a:ext>
            </a:extLst>
          </p:cNvPr>
          <p:cNvSpPr/>
          <p:nvPr/>
        </p:nvSpPr>
        <p:spPr>
          <a:xfrm>
            <a:off x="9098650" y="577099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>
              <a:defRPr/>
            </a:pPr>
            <a:r>
              <a:rPr lang="zh-CN" altLang="en-US" b="1" kern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智能运维系统</a:t>
            </a:r>
            <a:endParaRPr lang="en-US" altLang="zh-CN" b="1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376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3FD4047-9C61-6B48-A75B-6B569E4CE0E1}"/>
              </a:ext>
            </a:extLst>
          </p:cNvPr>
          <p:cNvSpPr txBox="1">
            <a:spLocks/>
          </p:cNvSpPr>
          <p:nvPr/>
        </p:nvSpPr>
        <p:spPr>
          <a:xfrm>
            <a:off x="164167" y="578922"/>
            <a:ext cx="10888896" cy="47988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zh-CN" altLang="en-US" sz="2800" dirty="0" smtClean="0">
                <a:solidFill>
                  <a:schemeClr val="bg1"/>
                </a:solidFill>
              </a:rPr>
              <a:t>微盟大数据库平台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v2</a:t>
            </a:r>
          </a:p>
        </p:txBody>
      </p:sp>
      <p:sp>
        <p:nvSpPr>
          <p:cNvPr id="3" name="矩形 2"/>
          <p:cNvSpPr/>
          <p:nvPr/>
        </p:nvSpPr>
        <p:spPr>
          <a:xfrm>
            <a:off x="262153" y="1202759"/>
            <a:ext cx="20313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混合云数据库管理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多数据库类型管理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审计、报表大盘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权限及安全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外部</a:t>
            </a:r>
            <a:r>
              <a:rPr lang="en-US" altLang="zh-CN" dirty="0" smtClean="0">
                <a:solidFill>
                  <a:schemeClr val="bg1"/>
                </a:solidFill>
              </a:rPr>
              <a:t>API</a:t>
            </a:r>
            <a:r>
              <a:rPr lang="zh-CN" altLang="en-US" dirty="0" smtClean="0">
                <a:solidFill>
                  <a:schemeClr val="bg1"/>
                </a:solidFill>
              </a:rPr>
              <a:t>对接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7" y="3711388"/>
            <a:ext cx="8131260" cy="293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53" y="1370053"/>
            <a:ext cx="8652622" cy="336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376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文本框 1"/>
          <p:cNvSpPr txBox="1"/>
          <p:nvPr/>
        </p:nvSpPr>
        <p:spPr>
          <a:xfrm>
            <a:off x="1351450" y="3658522"/>
            <a:ext cx="445041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50000"/>
              </a:lnSpc>
              <a:defRPr sz="4000">
                <a:solidFill>
                  <a:srgbClr val="68F9F6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—— 感谢观看 ——</a:t>
            </a:r>
          </a:p>
        </p:txBody>
      </p:sp>
      <p:sp>
        <p:nvSpPr>
          <p:cNvPr id="380" name="文本框 2"/>
          <p:cNvSpPr txBox="1"/>
          <p:nvPr/>
        </p:nvSpPr>
        <p:spPr>
          <a:xfrm>
            <a:off x="907574" y="2091050"/>
            <a:ext cx="5255454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10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THANKS</a:t>
            </a:r>
          </a:p>
        </p:txBody>
      </p:sp>
      <p:sp>
        <p:nvSpPr>
          <p:cNvPr id="381" name="矩形 3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endParaRPr/>
          </a:p>
        </p:txBody>
      </p:sp>
      <p:pic>
        <p:nvPicPr>
          <p:cNvPr id="382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378" y="0"/>
            <a:ext cx="11495315" cy="708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过程 35">
            <a:extLst>
              <a:ext uri="{FF2B5EF4-FFF2-40B4-BE49-F238E27FC236}">
                <a16:creationId xmlns="" xmlns:a16="http://schemas.microsoft.com/office/drawing/2014/main" id="{6FC3BDC1-A7F5-4B01-90D9-AE32916A3830}"/>
              </a:ext>
            </a:extLst>
          </p:cNvPr>
          <p:cNvSpPr/>
          <p:nvPr/>
        </p:nvSpPr>
        <p:spPr>
          <a:xfrm rot="480000">
            <a:off x="-2520323" y="4860000"/>
            <a:ext cx="14401875" cy="7200000"/>
          </a:xfrm>
          <a:prstGeom prst="flowChartProcess">
            <a:avLst/>
          </a:prstGeom>
          <a:solidFill>
            <a:srgbClr val="009D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3" name="灯片编号占位符 1">
            <a:extLst>
              <a:ext uri="{FF2B5EF4-FFF2-40B4-BE49-F238E27FC236}">
                <a16:creationId xmlns="" xmlns:a16="http://schemas.microsoft.com/office/drawing/2014/main" id="{7E824949-2A8F-40F3-91BC-D3DEE9BBC998}"/>
              </a:ext>
            </a:extLst>
          </p:cNvPr>
          <p:cNvSpPr txBox="1">
            <a:spLocks/>
          </p:cNvSpPr>
          <p:nvPr/>
        </p:nvSpPr>
        <p:spPr>
          <a:xfrm>
            <a:off x="8763001" y="65087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57D231-94BC-4800-BD56-6B4F5F917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标题 1">
            <a:extLst>
              <a:ext uri="{FF2B5EF4-FFF2-40B4-BE49-F238E27FC236}">
                <a16:creationId xmlns="" xmlns:a16="http://schemas.microsoft.com/office/drawing/2014/main" id="{83FD4047-9C61-6B48-A75B-6B569E4CE0E1}"/>
              </a:ext>
            </a:extLst>
          </p:cNvPr>
          <p:cNvSpPr txBox="1">
            <a:spLocks/>
          </p:cNvSpPr>
          <p:nvPr/>
        </p:nvSpPr>
        <p:spPr>
          <a:xfrm>
            <a:off x="164167" y="578922"/>
            <a:ext cx="10888896" cy="47988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800" dirty="0" smtClean="0">
                <a:solidFill>
                  <a:schemeClr val="bg1"/>
                </a:solidFill>
                <a:sym typeface="Roboto Th" pitchFamily="2" charset="0"/>
              </a:rPr>
              <a:t>微盟介绍</a:t>
            </a:r>
            <a:r>
              <a:rPr lang="en-US" altLang="zh-CN" sz="2800" dirty="0" smtClean="0">
                <a:solidFill>
                  <a:schemeClr val="bg1"/>
                </a:solidFill>
                <a:sym typeface="Roboto Th" pitchFamily="2" charset="0"/>
              </a:rPr>
              <a:t>-</a:t>
            </a:r>
            <a:r>
              <a:rPr lang="zh-CN" altLang="en-US" sz="2800" dirty="0" smtClean="0">
                <a:solidFill>
                  <a:schemeClr val="bg1"/>
                </a:solidFill>
              </a:rPr>
              <a:t>中国领军的企业云端商业及营销解决方案提供商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4A06A067-1794-4BEB-BB2C-56FB2689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39" y="1784782"/>
            <a:ext cx="2265158" cy="347920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DA694FCB-9053-4A8D-BDCF-913D527B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561" y="1784781"/>
            <a:ext cx="2465152" cy="164501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D724B234-F630-4D09-9096-517D5D2D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557" y="3619182"/>
            <a:ext cx="2465155" cy="1644800"/>
          </a:xfrm>
          <a:prstGeom prst="rect">
            <a:avLst/>
          </a:prstGeom>
        </p:spPr>
      </p:pic>
      <p:sp>
        <p:nvSpPr>
          <p:cNvPr id="40" name="文本框 19">
            <a:extLst>
              <a:ext uri="{FF2B5EF4-FFF2-40B4-BE49-F238E27FC236}">
                <a16:creationId xmlns="" xmlns:a16="http://schemas.microsoft.com/office/drawing/2014/main" id="{F7DB745A-5A48-4AE3-8608-9D794E3F73AA}"/>
              </a:ext>
            </a:extLst>
          </p:cNvPr>
          <p:cNvSpPr txBox="1"/>
          <p:nvPr/>
        </p:nvSpPr>
        <p:spPr>
          <a:xfrm>
            <a:off x="1011027" y="5352989"/>
            <a:ext cx="5040895" cy="5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81793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微盟致力于通过产品和服务，助力企业向</a:t>
            </a:r>
            <a:r>
              <a:rPr kumimoji="0" lang="zh-CN" altLang="en-US" sz="1353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数字化</a:t>
            </a:r>
            <a:r>
              <a:rPr kumimoji="0" lang="zh-CN" altLang="en-US" sz="1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转型，通过科技驱动商业革新，</a:t>
            </a:r>
            <a:r>
              <a:rPr kumimoji="0" lang="zh-CN" altLang="en-US" sz="1353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让商业变得更智慧！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F2B252DB-E649-4432-976D-4A45ACD56AAC}"/>
              </a:ext>
            </a:extLst>
          </p:cNvPr>
          <p:cNvGrpSpPr/>
          <p:nvPr/>
        </p:nvGrpSpPr>
        <p:grpSpPr>
          <a:xfrm>
            <a:off x="6525731" y="1534684"/>
            <a:ext cx="2614818" cy="2325387"/>
            <a:chOff x="7900843" y="1429891"/>
            <a:chExt cx="4038193" cy="36782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7A06B5E6-EB75-41E2-9DEE-9527F0FA884E}"/>
                </a:ext>
              </a:extLst>
            </p:cNvPr>
            <p:cNvSpPr/>
            <p:nvPr/>
          </p:nvSpPr>
          <p:spPr>
            <a:xfrm>
              <a:off x="8121426" y="1429891"/>
              <a:ext cx="3678273" cy="3678273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="" xmlns:a16="http://schemas.microsoft.com/office/drawing/2014/main" id="{252C6EC0-D025-404B-A2F9-0462D442E01E}"/>
                </a:ext>
              </a:extLst>
            </p:cNvPr>
            <p:cNvSpPr/>
            <p:nvPr/>
          </p:nvSpPr>
          <p:spPr>
            <a:xfrm>
              <a:off x="7900843" y="2508747"/>
              <a:ext cx="4038193" cy="15205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2013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年公司成立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2019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年香港主板上市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03DA0B07-6416-4D88-BCAC-73C3C4D6A026}"/>
              </a:ext>
            </a:extLst>
          </p:cNvPr>
          <p:cNvGrpSpPr/>
          <p:nvPr/>
        </p:nvGrpSpPr>
        <p:grpSpPr>
          <a:xfrm>
            <a:off x="9217078" y="1946506"/>
            <a:ext cx="2135020" cy="2084485"/>
            <a:chOff x="8502481" y="1429891"/>
            <a:chExt cx="3297217" cy="32972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椭圆 44">
              <a:extLst>
                <a:ext uri="{FF2B5EF4-FFF2-40B4-BE49-F238E27FC236}">
                  <a16:creationId xmlns="" xmlns:a16="http://schemas.microsoft.com/office/drawing/2014/main" id="{9F8AB225-6A2E-471A-8942-A459D8289939}"/>
                </a:ext>
              </a:extLst>
            </p:cNvPr>
            <p:cNvSpPr/>
            <p:nvPr/>
          </p:nvSpPr>
          <p:spPr>
            <a:xfrm>
              <a:off x="8502481" y="1429891"/>
              <a:ext cx="3297217" cy="3297217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2F91DAA3-6ACD-4228-9C22-555F567D073F}"/>
                </a:ext>
              </a:extLst>
            </p:cNvPr>
            <p:cNvSpPr/>
            <p:nvPr/>
          </p:nvSpPr>
          <p:spPr>
            <a:xfrm>
              <a:off x="9079612" y="2223840"/>
              <a:ext cx="2160007" cy="1520557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员工</a:t>
              </a:r>
              <a:endParaRPr lang="en-US" altLang="zh-CN" sz="2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4000+</a:t>
              </a:r>
              <a:r>
                <a:rPr lang="zh-CN" altLang="en-US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="" xmlns:a16="http://schemas.microsoft.com/office/drawing/2014/main" id="{4ABA53B3-B298-4B47-BB32-455B816C15B2}"/>
              </a:ext>
            </a:extLst>
          </p:cNvPr>
          <p:cNvGrpSpPr/>
          <p:nvPr/>
        </p:nvGrpSpPr>
        <p:grpSpPr>
          <a:xfrm>
            <a:off x="7049199" y="3982722"/>
            <a:ext cx="2135021" cy="2084485"/>
            <a:chOff x="8652354" y="1429891"/>
            <a:chExt cx="2997470" cy="32972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椭圆 47">
              <a:extLst>
                <a:ext uri="{FF2B5EF4-FFF2-40B4-BE49-F238E27FC236}">
                  <a16:creationId xmlns="" xmlns:a16="http://schemas.microsoft.com/office/drawing/2014/main" id="{F4CE394D-9E44-4397-A852-8C9F1C56A92E}"/>
                </a:ext>
              </a:extLst>
            </p:cNvPr>
            <p:cNvSpPr/>
            <p:nvPr/>
          </p:nvSpPr>
          <p:spPr>
            <a:xfrm>
              <a:off x="8652354" y="1429891"/>
              <a:ext cx="2997470" cy="3297217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="" xmlns:a16="http://schemas.microsoft.com/office/drawing/2014/main" id="{265A5A83-0725-4065-9D56-63BCB7D7DBFD}"/>
                </a:ext>
              </a:extLst>
            </p:cNvPr>
            <p:cNvSpPr/>
            <p:nvPr/>
          </p:nvSpPr>
          <p:spPr>
            <a:xfrm>
              <a:off x="9129773" y="2223840"/>
              <a:ext cx="2059696" cy="1520557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全球加盟商</a:t>
              </a:r>
              <a:endParaRPr lang="en-US" altLang="zh-CN" sz="2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1600+</a:t>
              </a:r>
              <a:r>
                <a:rPr lang="zh-CN" altLang="en-US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家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79B9A1E2-AB24-40BE-8D7F-1BF445BA71FF}"/>
              </a:ext>
            </a:extLst>
          </p:cNvPr>
          <p:cNvGrpSpPr/>
          <p:nvPr/>
        </p:nvGrpSpPr>
        <p:grpSpPr>
          <a:xfrm>
            <a:off x="9317035" y="4177991"/>
            <a:ext cx="2375174" cy="2318955"/>
            <a:chOff x="8483773" y="1561892"/>
            <a:chExt cx="3334635" cy="36680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7B7872A6-1E0D-4589-A355-EA3C0C54B4DB}"/>
                </a:ext>
              </a:extLst>
            </p:cNvPr>
            <p:cNvSpPr/>
            <p:nvPr/>
          </p:nvSpPr>
          <p:spPr>
            <a:xfrm>
              <a:off x="8483773" y="1561892"/>
              <a:ext cx="3334635" cy="3668099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="" xmlns:a16="http://schemas.microsoft.com/office/drawing/2014/main" id="{FD139B57-6E4B-436D-85D9-F30C8E04898E}"/>
                </a:ext>
              </a:extLst>
            </p:cNvPr>
            <p:cNvSpPr/>
            <p:nvPr/>
          </p:nvSpPr>
          <p:spPr>
            <a:xfrm>
              <a:off x="9170203" y="2519401"/>
              <a:ext cx="1961776" cy="1520557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入驻商户</a:t>
              </a:r>
              <a:endParaRPr lang="en-US" altLang="zh-CN" sz="2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300</a:t>
              </a:r>
              <a:r>
                <a:rPr lang="zh-CN" altLang="en-US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</a:t>
              </a:r>
              <a:r>
                <a:rPr lang="en-US" altLang="zh-CN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20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3833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文本框 1"/>
          <p:cNvSpPr txBox="1"/>
          <p:nvPr/>
        </p:nvSpPr>
        <p:spPr>
          <a:xfrm>
            <a:off x="7103316" y="2613493"/>
            <a:ext cx="2383584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/>
              <a:defRPr sz="2400">
                <a:solidFill>
                  <a:srgbClr val="68F9F6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总结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SzPct val="100000"/>
              <a:buAutoNum type="arabicPeriod"/>
              <a:defRPr sz="2400">
                <a:solidFill>
                  <a:srgbClr val="68F9F6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endParaRPr lang="en-US" altLang="zh-CN" dirty="0" smtClean="0"/>
          </a:p>
          <a:p>
            <a:pPr marL="457200" indent="-457200">
              <a:lnSpc>
                <a:spcPct val="150000"/>
              </a:lnSpc>
              <a:buSzPct val="100000"/>
              <a:buAutoNum type="arabicPeriod"/>
              <a:defRPr sz="2400">
                <a:solidFill>
                  <a:srgbClr val="68F9F6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展望</a:t>
            </a:r>
            <a:endParaRPr dirty="0"/>
          </a:p>
        </p:txBody>
      </p:sp>
      <p:sp>
        <p:nvSpPr>
          <p:cNvPr id="145" name="文本框 2"/>
          <p:cNvSpPr txBox="1"/>
          <p:nvPr/>
        </p:nvSpPr>
        <p:spPr>
          <a:xfrm>
            <a:off x="7103316" y="1438523"/>
            <a:ext cx="394589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sz="55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CONTENTS</a:t>
            </a:r>
          </a:p>
        </p:txBody>
      </p:sp>
      <p:sp>
        <p:nvSpPr>
          <p:cNvPr id="146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1"/>
          <p:cNvSpPr txBox="1"/>
          <p:nvPr/>
        </p:nvSpPr>
        <p:spPr>
          <a:xfrm>
            <a:off x="4622388" y="2917143"/>
            <a:ext cx="1374733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总结</a:t>
            </a:r>
            <a:endParaRPr dirty="0"/>
          </a:p>
        </p:txBody>
      </p:sp>
      <p:sp>
        <p:nvSpPr>
          <p:cNvPr id="149" name="文本框 5"/>
          <p:cNvSpPr txBox="1"/>
          <p:nvPr/>
        </p:nvSpPr>
        <p:spPr>
          <a:xfrm>
            <a:off x="1453602" y="1070484"/>
            <a:ext cx="1951814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0000">
                <a:solidFill>
                  <a:srgbClr val="68F9F6"/>
                </a:solidFill>
                <a:latin typeface="Aroly"/>
                <a:ea typeface="Aroly"/>
                <a:cs typeface="Aroly"/>
                <a:sym typeface="Aroly"/>
              </a:defRPr>
            </a:lvl1pPr>
          </a:lstStyle>
          <a:p>
            <a:r>
              <a:rPr sz="29000" dirty="0"/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D:\Download\ChromeDownload\Word 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34" y="1018929"/>
            <a:ext cx="9971943" cy="58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2"/>
          <p:cNvSpPr txBox="1"/>
          <p:nvPr/>
        </p:nvSpPr>
        <p:spPr>
          <a:xfrm>
            <a:off x="3574809" y="313799"/>
            <a:ext cx="5042404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bg1"/>
                </a:solidFill>
              </a:rPr>
              <a:t>自</a:t>
            </a:r>
            <a:r>
              <a:rPr kumimoji="1" lang="zh-CN" altLang="en-US" sz="3600" dirty="0">
                <a:solidFill>
                  <a:schemeClr val="bg1"/>
                </a:solidFill>
              </a:rPr>
              <a:t>建数据库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----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工作内容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99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05639" y="313799"/>
            <a:ext cx="4580739" cy="704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bg1"/>
                </a:solidFill>
              </a:rPr>
              <a:t>自</a:t>
            </a:r>
            <a:r>
              <a:rPr kumimoji="1" lang="zh-CN" altLang="en-US" sz="3600" dirty="0">
                <a:solidFill>
                  <a:schemeClr val="bg1"/>
                </a:solidFill>
              </a:rPr>
              <a:t>建数据库</a:t>
            </a:r>
            <a:r>
              <a:rPr kumimoji="1" lang="en-US" altLang="zh-CN" sz="3600" dirty="0">
                <a:solidFill>
                  <a:schemeClr val="bg1"/>
                </a:solidFill>
              </a:rPr>
              <a:t>----</a:t>
            </a:r>
            <a:r>
              <a:rPr kumimoji="1" lang="zh-CN" altLang="en-US" sz="3600" dirty="0">
                <a:solidFill>
                  <a:schemeClr val="bg1"/>
                </a:solidFill>
              </a:rPr>
              <a:t>高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可用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流程图: 过程 28">
            <a:extLst>
              <a:ext uri="{FF2B5EF4-FFF2-40B4-BE49-F238E27FC236}">
                <a16:creationId xmlns="" xmlns:a16="http://schemas.microsoft.com/office/drawing/2014/main" id="{405ECB36-BE1C-4DC4-AE38-8964FDA790FD}"/>
              </a:ext>
            </a:extLst>
          </p:cNvPr>
          <p:cNvSpPr/>
          <p:nvPr/>
        </p:nvSpPr>
        <p:spPr>
          <a:xfrm rot="480000">
            <a:off x="-206879" y="4678766"/>
            <a:ext cx="11873547" cy="7527094"/>
          </a:xfrm>
          <a:prstGeom prst="flowChartProcess">
            <a:avLst/>
          </a:prstGeom>
          <a:solidFill>
            <a:srgbClr val="009D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流程图: 手动操作 29">
            <a:extLst>
              <a:ext uri="{FF2B5EF4-FFF2-40B4-BE49-F238E27FC236}">
                <a16:creationId xmlns="" xmlns:a16="http://schemas.microsoft.com/office/drawing/2014/main" id="{17F51614-8FE1-49AB-924D-AF51F1E26451}"/>
              </a:ext>
            </a:extLst>
          </p:cNvPr>
          <p:cNvSpPr/>
          <p:nvPr/>
        </p:nvSpPr>
        <p:spPr>
          <a:xfrm>
            <a:off x="0" y="0"/>
            <a:ext cx="5864444" cy="7148126"/>
          </a:xfrm>
          <a:prstGeom prst="flowChartManualOperation">
            <a:avLst/>
          </a:prstGeom>
          <a:solidFill>
            <a:srgbClr val="009DD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CE6CEC4-C0E4-4BBD-B53E-135C5BCC1B83}"/>
              </a:ext>
            </a:extLst>
          </p:cNvPr>
          <p:cNvSpPr/>
          <p:nvPr/>
        </p:nvSpPr>
        <p:spPr>
          <a:xfrm>
            <a:off x="6746330" y="5244923"/>
            <a:ext cx="3446649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hangingPunct="1">
              <a:defRPr/>
            </a:pPr>
            <a:r>
              <a:rPr lang="zh-CN" altLang="en-US" sz="1600" kern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1600" kern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en-US" altLang="zh-CN" sz="16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1600" kern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Router</a:t>
            </a:r>
            <a:r>
              <a:rPr lang="zh-CN" altLang="en-US" sz="1600" kern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的负载均衡技术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6" name="灯片编号占位符 1">
            <a:extLst>
              <a:ext uri="{FF2B5EF4-FFF2-40B4-BE49-F238E27FC236}">
                <a16:creationId xmlns="" xmlns:a16="http://schemas.microsoft.com/office/drawing/2014/main" id="{EF5CEA23-B6C6-4255-B33A-137AADB8922F}"/>
              </a:ext>
            </a:extLst>
          </p:cNvPr>
          <p:cNvSpPr txBox="1">
            <a:spLocks/>
          </p:cNvSpPr>
          <p:nvPr/>
        </p:nvSpPr>
        <p:spPr>
          <a:xfrm>
            <a:off x="8763001" y="65087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57D231-94BC-4800-BD56-6B4F5F917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569216" y="1698844"/>
            <a:ext cx="9127423" cy="4131226"/>
            <a:chOff x="1569216" y="1477912"/>
            <a:chExt cx="9127423" cy="4131226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71AE65CA-B0B0-453B-BC8D-3E906A1E2195}"/>
                </a:ext>
              </a:extLst>
            </p:cNvPr>
            <p:cNvSpPr/>
            <p:nvPr/>
          </p:nvSpPr>
          <p:spPr>
            <a:xfrm>
              <a:off x="6746330" y="2093826"/>
              <a:ext cx="3467616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1200" noProof="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单机多实例、高效经济版数据库集群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72AC39FE-448E-4659-82D6-49ED285EA0B0}"/>
                </a:ext>
              </a:extLst>
            </p:cNvPr>
            <p:cNvSpPr/>
            <p:nvPr/>
          </p:nvSpPr>
          <p:spPr>
            <a:xfrm>
              <a:off x="6746330" y="2830970"/>
              <a:ext cx="3527569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LVS</a:t>
              </a:r>
              <a:r>
                <a:rPr lang="zh-CN" altLang="en-US" sz="1600" kern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600" kern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NAT</a:t>
              </a:r>
              <a:r>
                <a:rPr lang="zh-CN" altLang="en-US" sz="1600" kern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</a:t>
              </a:r>
              <a:r>
                <a:rPr lang="en-US" altLang="zh-CN" sz="1600" kern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VIP</a:t>
              </a:r>
              <a:r>
                <a:rPr lang="zh-CN" altLang="en-US" sz="1600" kern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规则的端口转发；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B2CB13F8-72FA-48CF-A7D1-B0C6E79DEE3C}"/>
                </a:ext>
              </a:extLst>
            </p:cNvPr>
            <p:cNvSpPr/>
            <p:nvPr/>
          </p:nvSpPr>
          <p:spPr>
            <a:xfrm>
              <a:off x="6746329" y="3568114"/>
              <a:ext cx="3950310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基于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MHA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定制存活探测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/</a:t>
              </a:r>
              <a:r>
                <a:rPr kumimoji="0" lang="zh-CN" alt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切换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，防脑裂</a:t>
              </a:r>
              <a:r>
                <a:rPr lang="zh-CN" altLang="en-US" sz="1600" kern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、防误切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1C55AABF-48DF-4864-ACAB-DEEA5309B6CE}"/>
                </a:ext>
              </a:extLst>
            </p:cNvPr>
            <p:cNvSpPr/>
            <p:nvPr/>
          </p:nvSpPr>
          <p:spPr>
            <a:xfrm>
              <a:off x="6746330" y="4409587"/>
              <a:ext cx="100540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数据补偿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5F2FFC34-2EBE-4BD1-A764-4F53D62EA194}"/>
                </a:ext>
              </a:extLst>
            </p:cNvPr>
            <p:cNvSpPr/>
            <p:nvPr/>
          </p:nvSpPr>
          <p:spPr>
            <a:xfrm>
              <a:off x="1569216" y="1649857"/>
              <a:ext cx="4690880" cy="3959281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梯形 13">
              <a:extLst>
                <a:ext uri="{FF2B5EF4-FFF2-40B4-BE49-F238E27FC236}">
                  <a16:creationId xmlns="" xmlns:a16="http://schemas.microsoft.com/office/drawing/2014/main" id="{01D4293F-6290-47BE-82C6-D028AE564E22}"/>
                </a:ext>
              </a:extLst>
            </p:cNvPr>
            <p:cNvSpPr/>
            <p:nvPr/>
          </p:nvSpPr>
          <p:spPr>
            <a:xfrm>
              <a:off x="2693232" y="1488975"/>
              <a:ext cx="2447630" cy="175877"/>
            </a:xfrm>
            <a:prstGeom prst="trapezoid">
              <a:avLst>
                <a:gd name="adj" fmla="val 6092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A6D382B6-8EAC-483E-931D-9E96EA670645}"/>
                </a:ext>
              </a:extLst>
            </p:cNvPr>
            <p:cNvSpPr txBox="1"/>
            <p:nvPr/>
          </p:nvSpPr>
          <p:spPr>
            <a:xfrm>
              <a:off x="2928274" y="1477912"/>
              <a:ext cx="2000717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1" lang="zh-CN" alt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微</a:t>
              </a:r>
              <a:r>
                <a:rPr kumimoji="1" lang="zh-CN" alt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盟数据库集群</a:t>
              </a:r>
              <a:endParaRPr kumimoji="1" lang="zh-CN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="" xmlns:a16="http://schemas.microsoft.com/office/drawing/2014/main" id="{E3D95E56-068F-4F42-BBE3-BACC8FC31EAE}"/>
                </a:ext>
              </a:extLst>
            </p:cNvPr>
            <p:cNvSpPr/>
            <p:nvPr/>
          </p:nvSpPr>
          <p:spPr>
            <a:xfrm>
              <a:off x="2087303" y="2207212"/>
              <a:ext cx="3659488" cy="45374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defRPr/>
              </a:pPr>
              <a:r>
                <a:rPr lang="en-US" altLang="zh-CN" sz="16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300+</a:t>
              </a:r>
              <a:r>
                <a:rPr lang="zh-CN" altLang="en-US" sz="16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套</a:t>
              </a:r>
              <a:r>
                <a:rPr lang="en-US" altLang="zh-CN" sz="16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MySQL</a:t>
              </a:r>
              <a:endPara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="" xmlns:a16="http://schemas.microsoft.com/office/drawing/2014/main" id="{97F76D69-FF5F-4466-89F0-C2DA393A7449}"/>
                </a:ext>
              </a:extLst>
            </p:cNvPr>
            <p:cNvSpPr/>
            <p:nvPr/>
          </p:nvSpPr>
          <p:spPr>
            <a:xfrm>
              <a:off x="2087303" y="2989360"/>
              <a:ext cx="3659488" cy="45374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defRPr/>
              </a:pPr>
              <a:r>
                <a:rPr lang="zh-CN" altLang="en-US" sz="16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</a:t>
              </a:r>
              <a:r>
                <a:rPr lang="en-US" altLang="zh-CN" sz="16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DNS</a:t>
              </a:r>
              <a:r>
                <a:rPr lang="zh-CN" altLang="en-US" sz="16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域名的数据库连接方式</a:t>
              </a:r>
              <a:endPara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="" xmlns:a16="http://schemas.microsoft.com/office/drawing/2014/main" id="{0F24FCD4-AA73-490B-8A72-095C737B7077}"/>
                </a:ext>
              </a:extLst>
            </p:cNvPr>
            <p:cNvSpPr/>
            <p:nvPr/>
          </p:nvSpPr>
          <p:spPr>
            <a:xfrm>
              <a:off x="2087303" y="3775822"/>
              <a:ext cx="3659488" cy="45374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 </a:t>
              </a:r>
              <a:r>
                <a:rPr lang="en-US" altLang="zh-CN" sz="16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</a:t>
              </a:r>
              <a:r>
                <a:rPr lang="zh-CN" altLang="en-US" sz="16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秒故障切换</a:t>
              </a:r>
              <a:endParaRPr lang="zh-CN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0" algn="ctr" fontAlgn="base">
                <a:defRPr/>
              </a:pPr>
              <a:r>
                <a:rPr lang="en-US" altLang="zh-CN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MASTER--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HAMASTER</a:t>
              </a:r>
              <a:endPara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矩形: 圆角 17">
              <a:extLst>
                <a:ext uri="{FF2B5EF4-FFF2-40B4-BE49-F238E27FC236}">
                  <a16:creationId xmlns="" xmlns:a16="http://schemas.microsoft.com/office/drawing/2014/main" id="{0F24FCD4-AA73-490B-8A72-095C737B7077}"/>
                </a:ext>
              </a:extLst>
            </p:cNvPr>
            <p:cNvSpPr/>
            <p:nvPr/>
          </p:nvSpPr>
          <p:spPr>
            <a:xfrm>
              <a:off x="2098888" y="4547255"/>
              <a:ext cx="3659488" cy="45374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脚本化、接口化</a:t>
              </a:r>
              <a:endPara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487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05639" y="313799"/>
            <a:ext cx="4580739" cy="704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自</a:t>
            </a:r>
            <a:r>
              <a:rPr kumimoji="1"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建数据库</a:t>
            </a:r>
            <a:r>
              <a:rPr kumimoji="1"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----</a:t>
            </a:r>
            <a:r>
              <a:rPr kumimoji="1"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高</a:t>
            </a:r>
            <a:r>
              <a:rPr kumimoji="1" lang="zh-CN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可用</a:t>
            </a:r>
            <a:endParaRPr kumimoji="1" lang="zh-CN" alt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灯片编号占位符 1">
            <a:extLst>
              <a:ext uri="{FF2B5EF4-FFF2-40B4-BE49-F238E27FC236}">
                <a16:creationId xmlns="" xmlns:a16="http://schemas.microsoft.com/office/drawing/2014/main" id="{EF5CEA23-B6C6-4255-B33A-137AADB8922F}"/>
              </a:ext>
            </a:extLst>
          </p:cNvPr>
          <p:cNvSpPr txBox="1">
            <a:spLocks/>
          </p:cNvSpPr>
          <p:nvPr/>
        </p:nvSpPr>
        <p:spPr>
          <a:xfrm>
            <a:off x="8763001" y="65087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57D231-94BC-4800-BD56-6B4F5F917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23" y="1291908"/>
            <a:ext cx="10130606" cy="539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773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4806" y="313799"/>
            <a:ext cx="5042404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kumimoji="1" lang="zh-CN" altLang="en-US" sz="3600" dirty="0" smtClean="0">
                <a:solidFill>
                  <a:schemeClr val="bg1"/>
                </a:solidFill>
              </a:rPr>
              <a:t>自</a:t>
            </a:r>
            <a:r>
              <a:rPr kumimoji="1" lang="zh-CN" altLang="en-US" sz="3600" dirty="0">
                <a:solidFill>
                  <a:schemeClr val="bg1"/>
                </a:solidFill>
              </a:rPr>
              <a:t>建数据库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----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备份还原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6" name="灯片编号占位符 1">
            <a:extLst>
              <a:ext uri="{FF2B5EF4-FFF2-40B4-BE49-F238E27FC236}">
                <a16:creationId xmlns="" xmlns:a16="http://schemas.microsoft.com/office/drawing/2014/main" id="{EF5CEA23-B6C6-4255-B33A-137AADB8922F}"/>
              </a:ext>
            </a:extLst>
          </p:cNvPr>
          <p:cNvSpPr txBox="1">
            <a:spLocks/>
          </p:cNvSpPr>
          <p:nvPr/>
        </p:nvSpPr>
        <p:spPr>
          <a:xfrm>
            <a:off x="8763001" y="65087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57D231-94BC-4800-BD56-6B4F5F917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Picture 2" descr="D:\用户目录\下载\备份系统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2400" y="1532055"/>
            <a:ext cx="5868179" cy="4530524"/>
          </a:xfrm>
          <a:prstGeom prst="rect">
            <a:avLst/>
          </a:prstGeom>
          <a:noFill/>
        </p:spPr>
      </p:pic>
      <p:grpSp>
        <p:nvGrpSpPr>
          <p:cNvPr id="5" name="组合 4"/>
          <p:cNvGrpSpPr/>
          <p:nvPr/>
        </p:nvGrpSpPr>
        <p:grpSpPr>
          <a:xfrm>
            <a:off x="369890" y="1618880"/>
            <a:ext cx="5075342" cy="4225630"/>
            <a:chOff x="2701914" y="1336581"/>
            <a:chExt cx="5993461" cy="4990037"/>
          </a:xfrm>
        </p:grpSpPr>
        <p:sp>
          <p:nvSpPr>
            <p:cNvPr id="6" name="弧形 68">
              <a:extLst>
                <a:ext uri="{FF2B5EF4-FFF2-40B4-BE49-F238E27FC236}">
                  <a16:creationId xmlns="" xmlns:a16="http://schemas.microsoft.com/office/drawing/2014/main" id="{A15B53F3-D505-4F6E-A78A-0B592B1ACB4B}"/>
                </a:ext>
              </a:extLst>
            </p:cNvPr>
            <p:cNvSpPr/>
            <p:nvPr/>
          </p:nvSpPr>
          <p:spPr>
            <a:xfrm>
              <a:off x="3217428" y="1336581"/>
              <a:ext cx="5092966" cy="4446523"/>
            </a:xfrm>
            <a:prstGeom prst="arc">
              <a:avLst>
                <a:gd name="adj1" fmla="val 16260113"/>
                <a:gd name="adj2" fmla="val 11716710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7" name="直接连接符 36">
              <a:extLst>
                <a:ext uri="{FF2B5EF4-FFF2-40B4-BE49-F238E27FC236}">
                  <a16:creationId xmlns="" xmlns:a16="http://schemas.microsoft.com/office/drawing/2014/main" id="{0FD73ED2-E556-425F-AF8E-FBEEB18342DA}"/>
                </a:ext>
              </a:extLst>
            </p:cNvPr>
            <p:cNvCxnSpPr/>
            <p:nvPr/>
          </p:nvCxnSpPr>
          <p:spPr>
            <a:xfrm>
              <a:off x="3012515" y="2422562"/>
              <a:ext cx="46102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6DDA5C49-C520-471E-9032-E2402874172E}"/>
                </a:ext>
              </a:extLst>
            </p:cNvPr>
            <p:cNvSpPr/>
            <p:nvPr/>
          </p:nvSpPr>
          <p:spPr>
            <a:xfrm>
              <a:off x="4459443" y="2422562"/>
              <a:ext cx="2525967" cy="2187145"/>
            </a:xfrm>
            <a:prstGeom prst="rect">
              <a:avLst/>
            </a:prstGeom>
            <a:solidFill>
              <a:srgbClr val="4472C4">
                <a:lumMod val="75000"/>
                <a:alpha val="3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隶书" panose="02010800040101010101" pitchFamily="2" charset="-122"/>
                  <a:ea typeface="华文隶书" panose="02010800040101010101" pitchFamily="2" charset="-122"/>
                  <a:cs typeface="Calibri" pitchFamily="34" charset="0"/>
                </a:rPr>
                <a:t>备份系统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Calibri" pitchFamily="34" charset="0"/>
              </a:endParaRPr>
            </a:p>
          </p:txBody>
        </p:sp>
        <p:cxnSp>
          <p:nvCxnSpPr>
            <p:cNvPr id="9" name="直接连接符 43">
              <a:extLst>
                <a:ext uri="{FF2B5EF4-FFF2-40B4-BE49-F238E27FC236}">
                  <a16:creationId xmlns="" xmlns:a16="http://schemas.microsoft.com/office/drawing/2014/main" id="{74E77621-7876-49B0-95DF-B36DF1966271}"/>
                </a:ext>
              </a:extLst>
            </p:cNvPr>
            <p:cNvCxnSpPr/>
            <p:nvPr/>
          </p:nvCxnSpPr>
          <p:spPr>
            <a:xfrm>
              <a:off x="3012515" y="2422562"/>
              <a:ext cx="461023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44">
              <a:extLst>
                <a:ext uri="{FF2B5EF4-FFF2-40B4-BE49-F238E27FC236}">
                  <a16:creationId xmlns="" xmlns:a16="http://schemas.microsoft.com/office/drawing/2014/main" id="{AC923511-3D83-4136-9FB3-64ACDF9913F7}"/>
                </a:ext>
              </a:extLst>
            </p:cNvPr>
            <p:cNvCxnSpPr/>
            <p:nvPr/>
          </p:nvCxnSpPr>
          <p:spPr>
            <a:xfrm>
              <a:off x="6978163" y="2109127"/>
              <a:ext cx="0" cy="3269757"/>
            </a:xfrm>
            <a:prstGeom prst="line">
              <a:avLst/>
            </a:prstGeom>
            <a:noFill/>
            <a:ln w="635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</p:cxnSp>
        <p:cxnSp>
          <p:nvCxnSpPr>
            <p:cNvPr id="11" name="直接连接符 45">
              <a:extLst>
                <a:ext uri="{FF2B5EF4-FFF2-40B4-BE49-F238E27FC236}">
                  <a16:creationId xmlns="" xmlns:a16="http://schemas.microsoft.com/office/drawing/2014/main" id="{C4B05EBC-7508-4BDB-824A-B77F874FAD4D}"/>
                </a:ext>
              </a:extLst>
            </p:cNvPr>
            <p:cNvCxnSpPr>
              <a:cxnSpLocks/>
            </p:cNvCxnSpPr>
            <p:nvPr/>
          </p:nvCxnSpPr>
          <p:spPr>
            <a:xfrm>
              <a:off x="4166373" y="4609707"/>
              <a:ext cx="4418865" cy="0"/>
            </a:xfrm>
            <a:prstGeom prst="line">
              <a:avLst/>
            </a:prstGeom>
            <a:noFill/>
            <a:ln w="635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</p:cxnSp>
        <p:sp>
          <p:nvSpPr>
            <p:cNvPr id="12" name="燕尾形 11">
              <a:extLst>
                <a:ext uri="{FF2B5EF4-FFF2-40B4-BE49-F238E27FC236}">
                  <a16:creationId xmlns="" xmlns:a16="http://schemas.microsoft.com/office/drawing/2014/main" id="{7CEB86A2-848C-4B22-8870-7280308EF434}"/>
                </a:ext>
              </a:extLst>
            </p:cNvPr>
            <p:cNvSpPr/>
            <p:nvPr/>
          </p:nvSpPr>
          <p:spPr>
            <a:xfrm rot="4788103">
              <a:off x="8046402" y="3014820"/>
              <a:ext cx="387490" cy="465852"/>
            </a:xfrm>
            <a:prstGeom prst="chevron">
              <a:avLst>
                <a:gd name="adj" fmla="val 83247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燕尾形 12">
              <a:extLst>
                <a:ext uri="{FF2B5EF4-FFF2-40B4-BE49-F238E27FC236}">
                  <a16:creationId xmlns="" xmlns:a16="http://schemas.microsoft.com/office/drawing/2014/main" id="{87DBCD1D-C56F-4169-ADE1-72CF07EB3CE6}"/>
                </a:ext>
              </a:extLst>
            </p:cNvPr>
            <p:cNvSpPr/>
            <p:nvPr/>
          </p:nvSpPr>
          <p:spPr>
            <a:xfrm rot="13737529">
              <a:off x="4586997" y="5403538"/>
              <a:ext cx="387490" cy="465852"/>
            </a:xfrm>
            <a:prstGeom prst="chevron">
              <a:avLst>
                <a:gd name="adj" fmla="val 83247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9355048E-4333-45F9-8090-5A0B41B4EC1D}"/>
                </a:ext>
              </a:extLst>
            </p:cNvPr>
            <p:cNvSpPr/>
            <p:nvPr/>
          </p:nvSpPr>
          <p:spPr>
            <a:xfrm>
              <a:off x="7428898" y="3613523"/>
              <a:ext cx="1266477" cy="124667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8C6FD8EF-4E0D-433A-8113-001D630F0BD0}"/>
                </a:ext>
              </a:extLst>
            </p:cNvPr>
            <p:cNvSpPr/>
            <p:nvPr/>
          </p:nvSpPr>
          <p:spPr>
            <a:xfrm>
              <a:off x="2873819" y="3700666"/>
              <a:ext cx="1208153" cy="120815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CCFC70CC-230F-4304-898C-3B6717AC51D0}"/>
                </a:ext>
              </a:extLst>
            </p:cNvPr>
            <p:cNvSpPr/>
            <p:nvPr/>
          </p:nvSpPr>
          <p:spPr>
            <a:xfrm>
              <a:off x="7231814" y="1665068"/>
              <a:ext cx="1208153" cy="120815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="" xmlns:a16="http://schemas.microsoft.com/office/drawing/2014/main" id="{967C24CC-1A39-487B-9EC6-22126E430C57}"/>
                </a:ext>
              </a:extLst>
            </p:cNvPr>
            <p:cNvSpPr/>
            <p:nvPr/>
          </p:nvSpPr>
          <p:spPr>
            <a:xfrm>
              <a:off x="3115231" y="3938081"/>
              <a:ext cx="725334" cy="7253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rPr>
                <a:t>上传</a:t>
              </a:r>
              <a:endPara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rPr>
                <a:t>备份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="" xmlns:a16="http://schemas.microsoft.com/office/drawing/2014/main" id="{97827D67-5A1A-4DA9-8088-B0DCC4D199A3}"/>
                </a:ext>
              </a:extLst>
            </p:cNvPr>
            <p:cNvSpPr/>
            <p:nvPr/>
          </p:nvSpPr>
          <p:spPr>
            <a:xfrm>
              <a:off x="7229971" y="1962105"/>
              <a:ext cx="1243430" cy="7253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1200" dirty="0" smtClean="0">
                  <a:solidFill>
                    <a:prstClr val="white"/>
                  </a:solidFill>
                  <a:latin typeface="Impact" pitchFamily="34" charset="0"/>
                  <a:ea typeface="微软雅黑" pitchFamily="34" charset="-122"/>
                  <a:cs typeface="+mn-cs"/>
                </a:rPr>
                <a:t>下推备份</a:t>
              </a:r>
              <a:endParaRPr lang="en-US" altLang="zh-CN" b="1" kern="1200" dirty="0" smtClean="0">
                <a:solidFill>
                  <a:prstClr val="white"/>
                </a:solidFill>
                <a:latin typeface="Impact" pitchFamily="34" charset="0"/>
                <a:ea typeface="微软雅黑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1200" dirty="0" smtClean="0">
                  <a:solidFill>
                    <a:prstClr val="white"/>
                  </a:solidFill>
                  <a:latin typeface="Impact" pitchFamily="34" charset="0"/>
                  <a:ea typeface="微软雅黑" pitchFamily="34" charset="-122"/>
                  <a:cs typeface="+mn-cs"/>
                </a:rPr>
                <a:t>需求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燕尾形 11">
              <a:extLst>
                <a:ext uri="{FF2B5EF4-FFF2-40B4-BE49-F238E27FC236}">
                  <a16:creationId xmlns="" xmlns:a16="http://schemas.microsoft.com/office/drawing/2014/main" id="{CEF8BC0E-968E-40DD-A93C-EB753D162329}"/>
                </a:ext>
              </a:extLst>
            </p:cNvPr>
            <p:cNvSpPr/>
            <p:nvPr/>
          </p:nvSpPr>
          <p:spPr>
            <a:xfrm rot="9550636">
              <a:off x="7165109" y="5097446"/>
              <a:ext cx="387490" cy="465852"/>
            </a:xfrm>
            <a:prstGeom prst="chevron">
              <a:avLst>
                <a:gd name="adj" fmla="val 83247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8DE47C09-BDC7-495C-8556-4FEDC7A13B7B}"/>
                </a:ext>
              </a:extLst>
            </p:cNvPr>
            <p:cNvSpPr/>
            <p:nvPr/>
          </p:nvSpPr>
          <p:spPr>
            <a:xfrm>
              <a:off x="5236649" y="5079941"/>
              <a:ext cx="1266477" cy="124667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EF3CB93F-80F9-4047-8CC6-0C0B3E9DD8B0}"/>
                </a:ext>
              </a:extLst>
            </p:cNvPr>
            <p:cNvSpPr/>
            <p:nvPr/>
          </p:nvSpPr>
          <p:spPr>
            <a:xfrm>
              <a:off x="5424438" y="5353390"/>
              <a:ext cx="907119" cy="725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1200" dirty="0" smtClean="0">
                  <a:solidFill>
                    <a:prstClr val="white"/>
                  </a:solidFill>
                  <a:latin typeface="Impact" pitchFamily="34" charset="0"/>
                  <a:ea typeface="微软雅黑" pitchFamily="34" charset="-122"/>
                  <a:cs typeface="+mn-cs"/>
                </a:rPr>
                <a:t>逻辑处理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81267AF4-9B8A-4BED-8211-ED6461DD534F}"/>
                </a:ext>
              </a:extLst>
            </p:cNvPr>
            <p:cNvSpPr/>
            <p:nvPr/>
          </p:nvSpPr>
          <p:spPr>
            <a:xfrm>
              <a:off x="2701914" y="1714449"/>
              <a:ext cx="1208153" cy="120815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EF3612B3-935D-400D-B302-6A48EDE33374}"/>
                </a:ext>
              </a:extLst>
            </p:cNvPr>
            <p:cNvSpPr/>
            <p:nvPr/>
          </p:nvSpPr>
          <p:spPr>
            <a:xfrm>
              <a:off x="2978446" y="1990062"/>
              <a:ext cx="725334" cy="7253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rPr>
                <a:t>异地</a:t>
              </a:r>
              <a:endPara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rPr>
                <a:t>上传</a:t>
              </a:r>
              <a:endPara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4" name="燕尾形 12">
              <a:extLst>
                <a:ext uri="{FF2B5EF4-FFF2-40B4-BE49-F238E27FC236}">
                  <a16:creationId xmlns="" xmlns:a16="http://schemas.microsoft.com/office/drawing/2014/main" id="{9D7ABE75-4734-4B60-8A93-F41397AD2935}"/>
                </a:ext>
              </a:extLst>
            </p:cNvPr>
            <p:cNvSpPr/>
            <p:nvPr/>
          </p:nvSpPr>
          <p:spPr>
            <a:xfrm rot="16200000">
              <a:off x="3002053" y="3113629"/>
              <a:ext cx="387490" cy="465852"/>
            </a:xfrm>
            <a:prstGeom prst="chevron">
              <a:avLst>
                <a:gd name="adj" fmla="val 83247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5" name="直接连接符 69">
              <a:extLst>
                <a:ext uri="{FF2B5EF4-FFF2-40B4-BE49-F238E27FC236}">
                  <a16:creationId xmlns="" xmlns:a16="http://schemas.microsoft.com/office/drawing/2014/main" id="{3B2A165E-3E64-4777-8543-D936D9BA2CB0}"/>
                </a:ext>
              </a:extLst>
            </p:cNvPr>
            <p:cNvCxnSpPr>
              <a:cxnSpLocks/>
            </p:cNvCxnSpPr>
            <p:nvPr/>
          </p:nvCxnSpPr>
          <p:spPr>
            <a:xfrm>
              <a:off x="4459443" y="1425153"/>
              <a:ext cx="0" cy="35431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="" xmlns:a16="http://schemas.microsoft.com/office/drawing/2014/main" id="{97827D67-5A1A-4DA9-8088-B0DCC4D199A3}"/>
                </a:ext>
              </a:extLst>
            </p:cNvPr>
            <p:cNvSpPr/>
            <p:nvPr/>
          </p:nvSpPr>
          <p:spPr>
            <a:xfrm>
              <a:off x="7440421" y="3895057"/>
              <a:ext cx="1243430" cy="7253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</a:rPr>
                <a:t>Agenet</a:t>
              </a:r>
              <a:endPara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1200" dirty="0" smtClean="0">
                  <a:solidFill>
                    <a:prstClr val="white"/>
                  </a:solidFill>
                  <a:latin typeface="Impact" pitchFamily="34" charset="0"/>
                  <a:ea typeface="微软雅黑" pitchFamily="34" charset="-122"/>
                  <a:cs typeface="+mn-cs"/>
                </a:rPr>
                <a:t>备份任务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9178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720</Words>
  <Application>Microsoft Office PowerPoint</Application>
  <PresentationFormat>自定义</PresentationFormat>
  <Paragraphs>165</Paragraphs>
  <Slides>22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</cp:lastModifiedBy>
  <cp:revision>271</cp:revision>
  <dcterms:modified xsi:type="dcterms:W3CDTF">2020-09-22T08:19:22Z</dcterms:modified>
</cp:coreProperties>
</file>